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0" r:id="rId6"/>
    <p:sldMasterId id="2147483756" r:id="rId7"/>
    <p:sldMasterId id="2147483800" r:id="rId8"/>
  </p:sldMasterIdLst>
  <p:notesMasterIdLst>
    <p:notesMasterId r:id="rId72"/>
  </p:notesMasterIdLst>
  <p:handoutMasterIdLst>
    <p:handoutMasterId r:id="rId73"/>
  </p:handoutMasterIdLst>
  <p:sldIdLst>
    <p:sldId id="316" r:id="rId9"/>
    <p:sldId id="340" r:id="rId10"/>
    <p:sldId id="354" r:id="rId11"/>
    <p:sldId id="342" r:id="rId12"/>
    <p:sldId id="351" r:id="rId13"/>
    <p:sldId id="350" r:id="rId14"/>
    <p:sldId id="398" r:id="rId15"/>
    <p:sldId id="356" r:id="rId16"/>
    <p:sldId id="357" r:id="rId17"/>
    <p:sldId id="358" r:id="rId18"/>
    <p:sldId id="360" r:id="rId19"/>
    <p:sldId id="361" r:id="rId20"/>
    <p:sldId id="399" r:id="rId21"/>
    <p:sldId id="359" r:id="rId22"/>
    <p:sldId id="362" r:id="rId23"/>
    <p:sldId id="363" r:id="rId24"/>
    <p:sldId id="408" r:id="rId25"/>
    <p:sldId id="405" r:id="rId26"/>
    <p:sldId id="364" r:id="rId27"/>
    <p:sldId id="365" r:id="rId28"/>
    <p:sldId id="366" r:id="rId29"/>
    <p:sldId id="404" r:id="rId30"/>
    <p:sldId id="409" r:id="rId31"/>
    <p:sldId id="368" r:id="rId32"/>
    <p:sldId id="369" r:id="rId33"/>
    <p:sldId id="370" r:id="rId34"/>
    <p:sldId id="371" r:id="rId35"/>
    <p:sldId id="372" r:id="rId36"/>
    <p:sldId id="373" r:id="rId37"/>
    <p:sldId id="374" r:id="rId38"/>
    <p:sldId id="375" r:id="rId39"/>
    <p:sldId id="376" r:id="rId40"/>
    <p:sldId id="377" r:id="rId41"/>
    <p:sldId id="378" r:id="rId42"/>
    <p:sldId id="381" r:id="rId43"/>
    <p:sldId id="379" r:id="rId44"/>
    <p:sldId id="380" r:id="rId45"/>
    <p:sldId id="403" r:id="rId46"/>
    <p:sldId id="396" r:id="rId47"/>
    <p:sldId id="397" r:id="rId48"/>
    <p:sldId id="411" r:id="rId49"/>
    <p:sldId id="382" r:id="rId50"/>
    <p:sldId id="383" r:id="rId51"/>
    <p:sldId id="384" r:id="rId52"/>
    <p:sldId id="385" r:id="rId53"/>
    <p:sldId id="386" r:id="rId54"/>
    <p:sldId id="387" r:id="rId55"/>
    <p:sldId id="388" r:id="rId56"/>
    <p:sldId id="389" r:id="rId57"/>
    <p:sldId id="410" r:id="rId58"/>
    <p:sldId id="391" r:id="rId59"/>
    <p:sldId id="406" r:id="rId60"/>
    <p:sldId id="392" r:id="rId61"/>
    <p:sldId id="402" r:id="rId62"/>
    <p:sldId id="407" r:id="rId63"/>
    <p:sldId id="400" r:id="rId64"/>
    <p:sldId id="393" r:id="rId65"/>
    <p:sldId id="394" r:id="rId66"/>
    <p:sldId id="395" r:id="rId67"/>
    <p:sldId id="401" r:id="rId68"/>
    <p:sldId id="333" r:id="rId69"/>
    <p:sldId id="279" r:id="rId70"/>
    <p:sldId id="355" r:id="rId71"/>
  </p:sldIdLst>
  <p:sldSz cx="18288000" cy="10287000"/>
  <p:notesSz cx="6881813" cy="9296400"/>
  <p:defaultTextStyle>
    <a:defPPr>
      <a:defRPr lang="en-US"/>
    </a:defPPr>
    <a:lvl1pPr marL="0" algn="l" defTabSz="1371727" rtl="0" eaLnBrk="1" latinLnBrk="0" hangingPunct="1">
      <a:defRPr sz="2700" kern="1200">
        <a:solidFill>
          <a:schemeClr val="tx1"/>
        </a:solidFill>
        <a:latin typeface="+mn-lt"/>
        <a:ea typeface="+mn-ea"/>
        <a:cs typeface="+mn-cs"/>
      </a:defRPr>
    </a:lvl1pPr>
    <a:lvl2pPr marL="685864" algn="l" defTabSz="1371727" rtl="0" eaLnBrk="1" latinLnBrk="0" hangingPunct="1">
      <a:defRPr sz="2700" kern="1200">
        <a:solidFill>
          <a:schemeClr val="tx1"/>
        </a:solidFill>
        <a:latin typeface="+mn-lt"/>
        <a:ea typeface="+mn-ea"/>
        <a:cs typeface="+mn-cs"/>
      </a:defRPr>
    </a:lvl2pPr>
    <a:lvl3pPr marL="1371727" algn="l" defTabSz="1371727" rtl="0" eaLnBrk="1" latinLnBrk="0" hangingPunct="1">
      <a:defRPr sz="2700" kern="1200">
        <a:solidFill>
          <a:schemeClr val="tx1"/>
        </a:solidFill>
        <a:latin typeface="+mn-lt"/>
        <a:ea typeface="+mn-ea"/>
        <a:cs typeface="+mn-cs"/>
      </a:defRPr>
    </a:lvl3pPr>
    <a:lvl4pPr marL="2057592" algn="l" defTabSz="1371727" rtl="0" eaLnBrk="1" latinLnBrk="0" hangingPunct="1">
      <a:defRPr sz="2700" kern="1200">
        <a:solidFill>
          <a:schemeClr val="tx1"/>
        </a:solidFill>
        <a:latin typeface="+mn-lt"/>
        <a:ea typeface="+mn-ea"/>
        <a:cs typeface="+mn-cs"/>
      </a:defRPr>
    </a:lvl4pPr>
    <a:lvl5pPr marL="2743456" algn="l" defTabSz="1371727" rtl="0" eaLnBrk="1" latinLnBrk="0" hangingPunct="1">
      <a:defRPr sz="2700" kern="1200">
        <a:solidFill>
          <a:schemeClr val="tx1"/>
        </a:solidFill>
        <a:latin typeface="+mn-lt"/>
        <a:ea typeface="+mn-ea"/>
        <a:cs typeface="+mn-cs"/>
      </a:defRPr>
    </a:lvl5pPr>
    <a:lvl6pPr marL="3429321" algn="l" defTabSz="1371727" rtl="0" eaLnBrk="1" latinLnBrk="0" hangingPunct="1">
      <a:defRPr sz="2700" kern="1200">
        <a:solidFill>
          <a:schemeClr val="tx1"/>
        </a:solidFill>
        <a:latin typeface="+mn-lt"/>
        <a:ea typeface="+mn-ea"/>
        <a:cs typeface="+mn-cs"/>
      </a:defRPr>
    </a:lvl6pPr>
    <a:lvl7pPr marL="4115184" algn="l" defTabSz="1371727" rtl="0" eaLnBrk="1" latinLnBrk="0" hangingPunct="1">
      <a:defRPr sz="2700" kern="1200">
        <a:solidFill>
          <a:schemeClr val="tx1"/>
        </a:solidFill>
        <a:latin typeface="+mn-lt"/>
        <a:ea typeface="+mn-ea"/>
        <a:cs typeface="+mn-cs"/>
      </a:defRPr>
    </a:lvl7pPr>
    <a:lvl8pPr marL="4801048" algn="l" defTabSz="1371727" rtl="0" eaLnBrk="1" latinLnBrk="0" hangingPunct="1">
      <a:defRPr sz="2700" kern="1200">
        <a:solidFill>
          <a:schemeClr val="tx1"/>
        </a:solidFill>
        <a:latin typeface="+mn-lt"/>
        <a:ea typeface="+mn-ea"/>
        <a:cs typeface="+mn-cs"/>
      </a:defRPr>
    </a:lvl8pPr>
    <a:lvl9pPr marL="5486912" algn="l" defTabSz="1371727"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21">
          <p15:clr>
            <a:srgbClr val="A4A3A4"/>
          </p15:clr>
        </p15:guide>
        <p15:guide id="2" orient="horz" pos="6257">
          <p15:clr>
            <a:srgbClr val="A4A3A4"/>
          </p15:clr>
        </p15:guide>
        <p15:guide id="3" orient="horz" pos="3461">
          <p15:clr>
            <a:srgbClr val="A4A3A4"/>
          </p15:clr>
        </p15:guide>
        <p15:guide id="4" orient="horz" pos="5348">
          <p15:clr>
            <a:srgbClr val="A4A3A4"/>
          </p15:clr>
        </p15:guide>
        <p15:guide id="5" orient="horz" pos="5470">
          <p15:clr>
            <a:srgbClr val="A4A3A4"/>
          </p15:clr>
        </p15:guide>
        <p15:guide id="6" orient="horz" pos="1620">
          <p15:clr>
            <a:srgbClr val="A4A3A4"/>
          </p15:clr>
        </p15:guide>
        <p15:guide id="7" orient="horz" pos="1531">
          <p15:clr>
            <a:srgbClr val="A4A3A4"/>
          </p15:clr>
        </p15:guide>
        <p15:guide id="8" orient="horz" pos="3563">
          <p15:clr>
            <a:srgbClr val="A4A3A4"/>
          </p15:clr>
        </p15:guide>
        <p15:guide id="9" orient="horz" pos="2880">
          <p15:clr>
            <a:srgbClr val="A4A3A4"/>
          </p15:clr>
        </p15:guide>
        <p15:guide id="10" pos="5710">
          <p15:clr>
            <a:srgbClr val="A4A3A4"/>
          </p15:clr>
        </p15:guide>
        <p15:guide id="11" pos="3836">
          <p15:clr>
            <a:srgbClr val="A4A3A4"/>
          </p15:clr>
        </p15:guide>
        <p15:guide id="12" pos="230">
          <p15:clr>
            <a:srgbClr val="A4A3A4"/>
          </p15:clr>
        </p15:guide>
        <p15:guide id="13" pos="9442">
          <p15:clr>
            <a:srgbClr val="A4A3A4"/>
          </p15:clr>
        </p15:guide>
        <p15:guide id="14" pos="1969">
          <p15:clr>
            <a:srgbClr val="A4A3A4"/>
          </p15:clr>
        </p15:guide>
        <p15:guide id="15" pos="7687">
          <p15:clr>
            <a:srgbClr val="A4A3A4"/>
          </p15:clr>
        </p15:guide>
        <p15:guide id="16" pos="2088">
          <p15:clr>
            <a:srgbClr val="A4A3A4"/>
          </p15:clr>
        </p15:guide>
        <p15:guide id="17" pos="3940">
          <p15:clr>
            <a:srgbClr val="A4A3A4"/>
          </p15:clr>
        </p15:guide>
        <p15:guide id="18" pos="5825">
          <p15:clr>
            <a:srgbClr val="A4A3A4"/>
          </p15:clr>
        </p15:guide>
        <p15:guide id="19" pos="7586">
          <p15:clr>
            <a:srgbClr val="A4A3A4"/>
          </p15:clr>
        </p15:guide>
        <p15:guide id="20" pos="9534">
          <p15:clr>
            <a:srgbClr val="A4A3A4"/>
          </p15:clr>
        </p15:guide>
        <p15:guide id="21" pos="11287">
          <p15:clr>
            <a:srgbClr val="A4A3A4"/>
          </p15:clr>
        </p15:guide>
        <p15:guide id="22" pos="493">
          <p15:clr>
            <a:srgbClr val="A4A3A4"/>
          </p15:clr>
        </p15:guide>
      </p15:sldGuideLst>
    </p:ext>
    <p:ext uri="{2D200454-40CA-4A62-9FC3-DE9A4176ACB9}">
      <p15:notesGuideLst xmlns:p15="http://schemas.microsoft.com/office/powerpoint/2012/main" xmlns="">
        <p15:guide id="1" orient="horz" pos="2928" userDrawn="1">
          <p15:clr>
            <a:srgbClr val="A4A3A4"/>
          </p15:clr>
        </p15:guide>
        <p15:guide id="2" pos="216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0ECA"/>
    <a:srgbClr val="FF8C00"/>
    <a:srgbClr val="D2C624"/>
    <a:srgbClr val="FA6800"/>
    <a:srgbClr val="FFC211"/>
    <a:srgbClr val="6600FF"/>
    <a:srgbClr val="072B61"/>
    <a:srgbClr val="6666FF"/>
    <a:srgbClr val="1BA1E2"/>
    <a:srgbClr val="00A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12" autoAdjust="0"/>
    <p:restoredTop sz="95915" autoAdjust="0"/>
  </p:normalViewPr>
  <p:slideViewPr>
    <p:cSldViewPr snapToGrid="0">
      <p:cViewPr>
        <p:scale>
          <a:sx n="50" d="100"/>
          <a:sy n="50" d="100"/>
        </p:scale>
        <p:origin x="-564" y="-66"/>
      </p:cViewPr>
      <p:guideLst>
        <p:guide orient="horz" pos="221"/>
        <p:guide orient="horz" pos="6257"/>
        <p:guide orient="horz" pos="3461"/>
        <p:guide orient="horz" pos="5348"/>
        <p:guide orient="horz" pos="5470"/>
        <p:guide orient="horz" pos="1620"/>
        <p:guide orient="horz" pos="1531"/>
        <p:guide orient="horz" pos="3563"/>
        <p:guide pos="5710"/>
        <p:guide pos="3836"/>
        <p:guide pos="230"/>
        <p:guide pos="9442"/>
        <p:guide pos="1969"/>
        <p:guide pos="7687"/>
        <p:guide pos="2088"/>
        <p:guide pos="3940"/>
      </p:guideLst>
    </p:cSldViewPr>
  </p:slideViewPr>
  <p:notesTextViewPr>
    <p:cViewPr>
      <p:scale>
        <a:sx n="100" d="100"/>
        <a:sy n="100" d="100"/>
      </p:scale>
      <p:origin x="0" y="0"/>
    </p:cViewPr>
  </p:notesTextViewPr>
  <p:sorterViewPr>
    <p:cViewPr>
      <p:scale>
        <a:sx n="100" d="100"/>
        <a:sy n="100" d="100"/>
      </p:scale>
      <p:origin x="0" y="4044"/>
    </p:cViewPr>
  </p:sorterViewPr>
  <p:notesViewPr>
    <p:cSldViewPr snapToGrid="0" showGuides="1">
      <p:cViewPr varScale="1">
        <p:scale>
          <a:sx n="52" d="100"/>
          <a:sy n="52" d="100"/>
        </p:scale>
        <p:origin x="-2886" y="-96"/>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theme" Target="theme/theme1.xml"/><Relationship Id="rId7" Type="http://schemas.openxmlformats.org/officeDocument/2006/relationships/slideMaster" Target="slideMasters/slideMaster2.xml"/><Relationship Id="rId71"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tableStyles" Target="tableStyles.xml"/><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AE5D46-83FF-4F95-A13A-DC82A1BF1D64}" type="doc">
      <dgm:prSet loTypeId="urn:microsoft.com/office/officeart/2009/3/layout/HorizontalOrganizationChart" loCatId="hierarchy" qsTypeId="urn:microsoft.com/office/officeart/2005/8/quickstyle/simple1" qsCatId="simple" csTypeId="urn:microsoft.com/office/officeart/2005/8/colors/colorful1#1" csCatId="colorful" phldr="1"/>
      <dgm:spPr/>
      <dgm:t>
        <a:bodyPr/>
        <a:lstStyle/>
        <a:p>
          <a:endParaRPr lang="en-US"/>
        </a:p>
      </dgm:t>
    </dgm:pt>
    <dgm:pt modelId="{D0446B59-4BE2-497C-AE31-57D35DAB8CD9}">
      <dgm:prSet phldrT="[Text]" custT="1"/>
      <dgm:spPr>
        <a:solidFill>
          <a:srgbClr val="FFC000"/>
        </a:solidFill>
        <a:ln w="57150">
          <a:solidFill>
            <a:schemeClr val="tx1"/>
          </a:solidFill>
        </a:ln>
      </dgm:spPr>
      <dgm:t>
        <a:bodyPr/>
        <a:lstStyle/>
        <a:p>
          <a:r>
            <a:rPr lang="en-US" sz="2400" b="1" dirty="0" smtClean="0">
              <a:latin typeface="+mn-lt"/>
            </a:rPr>
            <a:t>Person</a:t>
          </a:r>
          <a:endParaRPr lang="en-US" sz="2400" b="1" dirty="0">
            <a:latin typeface="+mn-lt"/>
          </a:endParaRPr>
        </a:p>
      </dgm:t>
    </dgm:pt>
    <dgm:pt modelId="{82260EBC-ADBC-4C0E-93EC-D6419FDA1942}" type="parTrans" cxnId="{A7155D1D-8AC3-4627-A0FA-7EF6A27692FC}">
      <dgm:prSet/>
      <dgm:spPr/>
      <dgm:t>
        <a:bodyPr/>
        <a:lstStyle/>
        <a:p>
          <a:endParaRPr lang="en-US" sz="2400"/>
        </a:p>
      </dgm:t>
    </dgm:pt>
    <dgm:pt modelId="{50731644-4AC5-4902-AAFB-2019163F24DC}" type="sibTrans" cxnId="{A7155D1D-8AC3-4627-A0FA-7EF6A27692FC}">
      <dgm:prSet/>
      <dgm:spPr/>
      <dgm:t>
        <a:bodyPr/>
        <a:lstStyle/>
        <a:p>
          <a:endParaRPr lang="en-US" sz="2400"/>
        </a:p>
      </dgm:t>
    </dgm:pt>
    <dgm:pt modelId="{D49735AD-4794-4BAF-A771-F766BC2C7B24}">
      <dgm:prSet phldrT="[Text]" custT="1"/>
      <dgm:spPr>
        <a:solidFill>
          <a:srgbClr val="00B0F0"/>
        </a:solidFill>
        <a:ln w="57150">
          <a:solidFill>
            <a:schemeClr val="tx1"/>
          </a:solidFill>
        </a:ln>
      </dgm:spPr>
      <dgm:t>
        <a:bodyPr/>
        <a:lstStyle/>
        <a:p>
          <a:r>
            <a:rPr lang="en-US" sz="2400" b="1" dirty="0" smtClean="0"/>
            <a:t>Applicant</a:t>
          </a:r>
        </a:p>
      </dgm:t>
    </dgm:pt>
    <dgm:pt modelId="{6B8C9769-CED2-4385-B9AF-95A61916D1F1}" type="parTrans" cxnId="{B3A2824B-40F0-4DAA-8071-E45205236AD7}">
      <dgm:prSet/>
      <dgm:spPr>
        <a:ln w="57150">
          <a:solidFill>
            <a:schemeClr val="tx1"/>
          </a:solidFill>
          <a:headEnd type="none" w="med" len="med"/>
          <a:tailEnd type="none" w="med" len="med"/>
        </a:ln>
      </dgm:spPr>
      <dgm:t>
        <a:bodyPr/>
        <a:lstStyle/>
        <a:p>
          <a:endParaRPr lang="en-US" sz="2400" b="1"/>
        </a:p>
      </dgm:t>
    </dgm:pt>
    <dgm:pt modelId="{7F0DFDC4-3A55-47BA-AE81-97DAB697477B}" type="sibTrans" cxnId="{B3A2824B-40F0-4DAA-8071-E45205236AD7}">
      <dgm:prSet/>
      <dgm:spPr/>
      <dgm:t>
        <a:bodyPr/>
        <a:lstStyle/>
        <a:p>
          <a:endParaRPr lang="en-US" sz="2400"/>
        </a:p>
      </dgm:t>
    </dgm:pt>
    <dgm:pt modelId="{58A6EBEC-1842-4EDC-87B9-19D7238DDA07}">
      <dgm:prSet phldrT="[Text]" custT="1"/>
      <dgm:spPr>
        <a:solidFill>
          <a:srgbClr val="00B0F0"/>
        </a:solidFill>
        <a:ln w="57150">
          <a:solidFill>
            <a:schemeClr val="tx1"/>
          </a:solidFill>
        </a:ln>
      </dgm:spPr>
      <dgm:t>
        <a:bodyPr/>
        <a:lstStyle/>
        <a:p>
          <a:r>
            <a:rPr lang="en-US" sz="2400" b="1" dirty="0" smtClean="0"/>
            <a:t>Worker</a:t>
          </a:r>
        </a:p>
      </dgm:t>
    </dgm:pt>
    <dgm:pt modelId="{229E39D7-C040-4C50-B578-67C88B398EB5}" type="parTrans" cxnId="{ADF63184-B9E1-4001-9438-46997D9D67D2}">
      <dgm:prSet/>
      <dgm:spPr>
        <a:ln w="57150">
          <a:solidFill>
            <a:schemeClr val="tx1"/>
          </a:solidFill>
          <a:headEnd type="none" w="med" len="med"/>
          <a:tailEnd type="none" w="med" len="med"/>
        </a:ln>
      </dgm:spPr>
      <dgm:t>
        <a:bodyPr/>
        <a:lstStyle/>
        <a:p>
          <a:endParaRPr lang="en-US" sz="2400"/>
        </a:p>
      </dgm:t>
    </dgm:pt>
    <dgm:pt modelId="{C78C877D-C88D-45E3-A121-C3EF4190489B}" type="sibTrans" cxnId="{ADF63184-B9E1-4001-9438-46997D9D67D2}">
      <dgm:prSet/>
      <dgm:spPr/>
      <dgm:t>
        <a:bodyPr/>
        <a:lstStyle/>
        <a:p>
          <a:endParaRPr lang="en-US" sz="2400"/>
        </a:p>
      </dgm:t>
    </dgm:pt>
    <dgm:pt modelId="{6D48DDD8-3C68-4985-BBE7-E4D30F6B7C82}">
      <dgm:prSet phldrT="[Text]" custT="1"/>
      <dgm:spPr>
        <a:solidFill>
          <a:srgbClr val="92D050"/>
        </a:solidFill>
        <a:ln w="57150">
          <a:solidFill>
            <a:schemeClr val="tx1"/>
          </a:solidFill>
        </a:ln>
      </dgm:spPr>
      <dgm:t>
        <a:bodyPr/>
        <a:lstStyle/>
        <a:p>
          <a:r>
            <a:rPr lang="en-US" sz="2400" b="1" dirty="0" smtClean="0"/>
            <a:t>Position</a:t>
          </a:r>
        </a:p>
      </dgm:t>
    </dgm:pt>
    <dgm:pt modelId="{1AF07BF4-F643-4BEA-B797-2BBA044B50A5}" type="parTrans" cxnId="{464E28D4-A5AE-4051-A9DD-EEB7012F695A}">
      <dgm:prSet/>
      <dgm:spPr>
        <a:ln w="57150">
          <a:solidFill>
            <a:schemeClr val="tx1"/>
          </a:solidFill>
          <a:prstDash val="solid"/>
          <a:headEnd type="none" w="med" len="med"/>
          <a:tailEnd type="none" w="med" len="med"/>
        </a:ln>
      </dgm:spPr>
      <dgm:t>
        <a:bodyPr/>
        <a:lstStyle/>
        <a:p>
          <a:endParaRPr lang="en-US" sz="2400"/>
        </a:p>
      </dgm:t>
    </dgm:pt>
    <dgm:pt modelId="{E2B6F032-AD5A-4AA0-951A-D06FEA6F59B8}" type="sibTrans" cxnId="{464E28D4-A5AE-4051-A9DD-EEB7012F695A}">
      <dgm:prSet/>
      <dgm:spPr/>
      <dgm:t>
        <a:bodyPr/>
        <a:lstStyle/>
        <a:p>
          <a:endParaRPr lang="en-US" sz="2400"/>
        </a:p>
      </dgm:t>
    </dgm:pt>
    <dgm:pt modelId="{2BA1CDD9-AEE2-4625-AA4C-41E953363DE2}">
      <dgm:prSet phldrT="[Text]" custT="1"/>
      <dgm:spPr>
        <a:solidFill>
          <a:srgbClr val="FF0000"/>
        </a:solidFill>
        <a:ln w="57150">
          <a:solidFill>
            <a:schemeClr val="tx1"/>
          </a:solidFill>
        </a:ln>
      </dgm:spPr>
      <dgm:t>
        <a:bodyPr/>
        <a:lstStyle/>
        <a:p>
          <a:r>
            <a:rPr lang="en-US" sz="2400" b="1" dirty="0" smtClean="0"/>
            <a:t>Jobs</a:t>
          </a:r>
        </a:p>
      </dgm:t>
    </dgm:pt>
    <dgm:pt modelId="{D05071DD-ECAE-4D66-AC7B-A857DCEDE811}" type="parTrans" cxnId="{2497C846-CA09-4270-BFBC-37A3C4B90A73}">
      <dgm:prSet/>
      <dgm:spPr>
        <a:ln w="57150">
          <a:solidFill>
            <a:schemeClr val="tx1"/>
          </a:solidFill>
          <a:headEnd type="none" w="med" len="med"/>
          <a:tailEnd type="none" w="med" len="med"/>
        </a:ln>
      </dgm:spPr>
      <dgm:t>
        <a:bodyPr/>
        <a:lstStyle/>
        <a:p>
          <a:endParaRPr lang="en-US" sz="2400"/>
        </a:p>
      </dgm:t>
    </dgm:pt>
    <dgm:pt modelId="{18ADBB6B-075A-4F65-966F-4BD88F84E6F6}" type="sibTrans" cxnId="{2497C846-CA09-4270-BFBC-37A3C4B90A73}">
      <dgm:prSet/>
      <dgm:spPr/>
      <dgm:t>
        <a:bodyPr/>
        <a:lstStyle/>
        <a:p>
          <a:endParaRPr lang="en-US" sz="2400"/>
        </a:p>
      </dgm:t>
    </dgm:pt>
    <dgm:pt modelId="{2D142E11-910A-49E5-9D57-3EFD2B09C7C9}">
      <dgm:prSet phldrT="[Text]" custT="1"/>
      <dgm:spPr>
        <a:solidFill>
          <a:srgbClr val="92D050"/>
        </a:solidFill>
        <a:ln w="57150">
          <a:solidFill>
            <a:schemeClr val="tx1"/>
          </a:solidFill>
        </a:ln>
      </dgm:spPr>
      <dgm:t>
        <a:bodyPr/>
        <a:lstStyle/>
        <a:p>
          <a:r>
            <a:rPr lang="en-US" sz="2400" b="1" dirty="0" smtClean="0"/>
            <a:t>Employment</a:t>
          </a:r>
          <a:r>
            <a:rPr lang="en-US" sz="2400" dirty="0" smtClean="0"/>
            <a:t>	</a:t>
          </a:r>
        </a:p>
      </dgm:t>
    </dgm:pt>
    <dgm:pt modelId="{3B556D16-7BD5-472E-AD2E-0DC33D2E7CE1}" type="parTrans" cxnId="{5C4008D8-D910-456C-BBB4-1E53895B3DB0}">
      <dgm:prSet/>
      <dgm:spPr>
        <a:ln w="57150">
          <a:solidFill>
            <a:schemeClr val="tx1"/>
          </a:solidFill>
          <a:headEnd type="none" w="med" len="med"/>
          <a:tailEnd type="none" w="med" len="med"/>
        </a:ln>
      </dgm:spPr>
      <dgm:t>
        <a:bodyPr/>
        <a:lstStyle/>
        <a:p>
          <a:endParaRPr lang="en-US" sz="2400"/>
        </a:p>
      </dgm:t>
    </dgm:pt>
    <dgm:pt modelId="{C6EB5A58-92B5-461E-A3ED-3A2213EEC125}" type="sibTrans" cxnId="{5C4008D8-D910-456C-BBB4-1E53895B3DB0}">
      <dgm:prSet/>
      <dgm:spPr/>
      <dgm:t>
        <a:bodyPr/>
        <a:lstStyle/>
        <a:p>
          <a:endParaRPr lang="en-US" sz="2400"/>
        </a:p>
      </dgm:t>
    </dgm:pt>
    <dgm:pt modelId="{E767C059-61DF-486C-839F-8825CC4057F7}">
      <dgm:prSet phldrT="[Text]" custT="1"/>
      <dgm:spPr>
        <a:solidFill>
          <a:srgbClr val="FF0000"/>
        </a:solidFill>
        <a:ln w="57150">
          <a:solidFill>
            <a:schemeClr val="tx1"/>
          </a:solidFill>
        </a:ln>
      </dgm:spPr>
      <dgm:t>
        <a:bodyPr/>
        <a:lstStyle/>
        <a:p>
          <a:r>
            <a:rPr lang="en-US" sz="2400" b="1" dirty="0" smtClean="0"/>
            <a:t>Legal entity</a:t>
          </a:r>
        </a:p>
      </dgm:t>
    </dgm:pt>
    <dgm:pt modelId="{2DEE3FC7-98DE-431A-96E9-435FCC80DBD5}" type="parTrans" cxnId="{16F0DF42-4A4B-44C0-8778-AD33590BAA62}">
      <dgm:prSet/>
      <dgm:spPr>
        <a:ln w="57150">
          <a:solidFill>
            <a:schemeClr val="tx1"/>
          </a:solidFill>
          <a:headEnd type="none" w="med" len="med"/>
          <a:tailEnd type="none" w="med" len="med"/>
        </a:ln>
      </dgm:spPr>
      <dgm:t>
        <a:bodyPr/>
        <a:lstStyle/>
        <a:p>
          <a:endParaRPr lang="en-US" sz="2400"/>
        </a:p>
      </dgm:t>
    </dgm:pt>
    <dgm:pt modelId="{3830C5FD-0CC3-48D0-A3A3-88F56B414F8A}" type="sibTrans" cxnId="{16F0DF42-4A4B-44C0-8778-AD33590BAA62}">
      <dgm:prSet/>
      <dgm:spPr/>
      <dgm:t>
        <a:bodyPr/>
        <a:lstStyle/>
        <a:p>
          <a:endParaRPr lang="en-US" sz="2400"/>
        </a:p>
      </dgm:t>
    </dgm:pt>
    <dgm:pt modelId="{99AD65D8-EA8F-4780-A96F-F80F07A30AA5}" type="pres">
      <dgm:prSet presAssocID="{FDAE5D46-83FF-4F95-A13A-DC82A1BF1D64}" presName="hierChild1" presStyleCnt="0">
        <dgm:presLayoutVars>
          <dgm:orgChart val="1"/>
          <dgm:chPref val="1"/>
          <dgm:dir/>
          <dgm:animOne val="branch"/>
          <dgm:animLvl val="lvl"/>
          <dgm:resizeHandles/>
        </dgm:presLayoutVars>
      </dgm:prSet>
      <dgm:spPr/>
      <dgm:t>
        <a:bodyPr/>
        <a:lstStyle/>
        <a:p>
          <a:endParaRPr lang="en-US"/>
        </a:p>
      </dgm:t>
    </dgm:pt>
    <dgm:pt modelId="{F00F7FD9-BD8E-4767-A9F6-64F4D871DCC8}" type="pres">
      <dgm:prSet presAssocID="{D0446B59-4BE2-497C-AE31-57D35DAB8CD9}" presName="hierRoot1" presStyleCnt="0">
        <dgm:presLayoutVars>
          <dgm:hierBranch val="init"/>
        </dgm:presLayoutVars>
      </dgm:prSet>
      <dgm:spPr/>
      <dgm:t>
        <a:bodyPr/>
        <a:lstStyle/>
        <a:p>
          <a:endParaRPr lang="en-IN"/>
        </a:p>
      </dgm:t>
    </dgm:pt>
    <dgm:pt modelId="{7C53FBD6-287B-466D-B7D9-E922A4581B5D}" type="pres">
      <dgm:prSet presAssocID="{D0446B59-4BE2-497C-AE31-57D35DAB8CD9}" presName="rootComposite1" presStyleCnt="0"/>
      <dgm:spPr/>
      <dgm:t>
        <a:bodyPr/>
        <a:lstStyle/>
        <a:p>
          <a:endParaRPr lang="en-IN"/>
        </a:p>
      </dgm:t>
    </dgm:pt>
    <dgm:pt modelId="{F0979D18-5141-481F-B0FE-88FDCEE57ABD}" type="pres">
      <dgm:prSet presAssocID="{D0446B59-4BE2-497C-AE31-57D35DAB8CD9}" presName="rootText1" presStyleLbl="node0" presStyleIdx="0" presStyleCnt="1" custScaleX="97744" custScaleY="160237" custLinFactNeighborX="-5207" custLinFactNeighborY="-18643">
        <dgm:presLayoutVars>
          <dgm:chPref val="3"/>
        </dgm:presLayoutVars>
      </dgm:prSet>
      <dgm:spPr/>
      <dgm:t>
        <a:bodyPr/>
        <a:lstStyle/>
        <a:p>
          <a:endParaRPr lang="en-US"/>
        </a:p>
      </dgm:t>
    </dgm:pt>
    <dgm:pt modelId="{5B47906E-5689-4E95-A833-37D0C1D9B061}" type="pres">
      <dgm:prSet presAssocID="{D0446B59-4BE2-497C-AE31-57D35DAB8CD9}" presName="rootConnector1" presStyleLbl="node1" presStyleIdx="0" presStyleCnt="0"/>
      <dgm:spPr/>
      <dgm:t>
        <a:bodyPr/>
        <a:lstStyle/>
        <a:p>
          <a:endParaRPr lang="en-US"/>
        </a:p>
      </dgm:t>
    </dgm:pt>
    <dgm:pt modelId="{D9990473-3945-4AFC-95D4-5197AA3F2A30}" type="pres">
      <dgm:prSet presAssocID="{D0446B59-4BE2-497C-AE31-57D35DAB8CD9}" presName="hierChild2" presStyleCnt="0"/>
      <dgm:spPr/>
      <dgm:t>
        <a:bodyPr/>
        <a:lstStyle/>
        <a:p>
          <a:endParaRPr lang="en-IN"/>
        </a:p>
      </dgm:t>
    </dgm:pt>
    <dgm:pt modelId="{CA7F6100-1198-4983-94CB-7D4021C024A3}" type="pres">
      <dgm:prSet presAssocID="{6B8C9769-CED2-4385-B9AF-95A61916D1F1}" presName="Name64" presStyleLbl="parChTrans1D2" presStyleIdx="0" presStyleCnt="2" custSzX="2880002" custSzY="1440000"/>
      <dgm:spPr/>
      <dgm:t>
        <a:bodyPr/>
        <a:lstStyle/>
        <a:p>
          <a:endParaRPr lang="en-US"/>
        </a:p>
      </dgm:t>
    </dgm:pt>
    <dgm:pt modelId="{AE3A6075-25FA-47D2-AA18-6B7C9EA6D2E2}" type="pres">
      <dgm:prSet presAssocID="{D49735AD-4794-4BAF-A771-F766BC2C7B24}" presName="hierRoot2" presStyleCnt="0">
        <dgm:presLayoutVars>
          <dgm:hierBranch val="init"/>
        </dgm:presLayoutVars>
      </dgm:prSet>
      <dgm:spPr/>
      <dgm:t>
        <a:bodyPr/>
        <a:lstStyle/>
        <a:p>
          <a:endParaRPr lang="en-IN"/>
        </a:p>
      </dgm:t>
    </dgm:pt>
    <dgm:pt modelId="{E6ECE655-948A-4969-BE12-D6297A6EF170}" type="pres">
      <dgm:prSet presAssocID="{D49735AD-4794-4BAF-A771-F766BC2C7B24}" presName="rootComposite" presStyleCnt="0"/>
      <dgm:spPr/>
      <dgm:t>
        <a:bodyPr/>
        <a:lstStyle/>
        <a:p>
          <a:endParaRPr lang="en-IN"/>
        </a:p>
      </dgm:t>
    </dgm:pt>
    <dgm:pt modelId="{B58E38B5-5017-438D-AF94-EE9FFCA73E4F}" type="pres">
      <dgm:prSet presAssocID="{D49735AD-4794-4BAF-A771-F766BC2C7B24}" presName="rootText" presStyleLbl="node2" presStyleIdx="0" presStyleCnt="2" custScaleX="97744" custScaleY="160237" custLinFactNeighborY="-40276">
        <dgm:presLayoutVars>
          <dgm:chPref val="3"/>
        </dgm:presLayoutVars>
      </dgm:prSet>
      <dgm:spPr/>
      <dgm:t>
        <a:bodyPr/>
        <a:lstStyle/>
        <a:p>
          <a:endParaRPr lang="en-US"/>
        </a:p>
      </dgm:t>
    </dgm:pt>
    <dgm:pt modelId="{B1F39229-253B-46EA-ADFB-FA4DB0171D02}" type="pres">
      <dgm:prSet presAssocID="{D49735AD-4794-4BAF-A771-F766BC2C7B24}" presName="rootConnector" presStyleLbl="node2" presStyleIdx="0" presStyleCnt="2"/>
      <dgm:spPr/>
      <dgm:t>
        <a:bodyPr/>
        <a:lstStyle/>
        <a:p>
          <a:endParaRPr lang="en-US"/>
        </a:p>
      </dgm:t>
    </dgm:pt>
    <dgm:pt modelId="{460FC7AB-2DEA-4D9A-8DD2-2446A5BBE20D}" type="pres">
      <dgm:prSet presAssocID="{D49735AD-4794-4BAF-A771-F766BC2C7B24}" presName="hierChild4" presStyleCnt="0"/>
      <dgm:spPr/>
      <dgm:t>
        <a:bodyPr/>
        <a:lstStyle/>
        <a:p>
          <a:endParaRPr lang="en-IN"/>
        </a:p>
      </dgm:t>
    </dgm:pt>
    <dgm:pt modelId="{05B0632E-08B1-4AFF-BFA4-81142E459D0C}" type="pres">
      <dgm:prSet presAssocID="{D49735AD-4794-4BAF-A771-F766BC2C7B24}" presName="hierChild5" presStyleCnt="0"/>
      <dgm:spPr/>
      <dgm:t>
        <a:bodyPr/>
        <a:lstStyle/>
        <a:p>
          <a:endParaRPr lang="en-IN"/>
        </a:p>
      </dgm:t>
    </dgm:pt>
    <dgm:pt modelId="{9C8ADD18-BC58-448E-B6C3-91A64788D838}" type="pres">
      <dgm:prSet presAssocID="{229E39D7-C040-4C50-B578-67C88B398EB5}" presName="Name64" presStyleLbl="parChTrans1D2" presStyleIdx="1" presStyleCnt="2" custSzX="2880002" custSzY="1440000"/>
      <dgm:spPr/>
      <dgm:t>
        <a:bodyPr/>
        <a:lstStyle/>
        <a:p>
          <a:endParaRPr lang="en-US"/>
        </a:p>
      </dgm:t>
    </dgm:pt>
    <dgm:pt modelId="{03276646-8009-42CA-B2C8-057EA88954CC}" type="pres">
      <dgm:prSet presAssocID="{58A6EBEC-1842-4EDC-87B9-19D7238DDA07}" presName="hierRoot2" presStyleCnt="0">
        <dgm:presLayoutVars>
          <dgm:hierBranch val="init"/>
        </dgm:presLayoutVars>
      </dgm:prSet>
      <dgm:spPr/>
      <dgm:t>
        <a:bodyPr/>
        <a:lstStyle/>
        <a:p>
          <a:endParaRPr lang="en-IN"/>
        </a:p>
      </dgm:t>
    </dgm:pt>
    <dgm:pt modelId="{0A570833-DB37-49F6-B8B9-FAEA7A0C6257}" type="pres">
      <dgm:prSet presAssocID="{58A6EBEC-1842-4EDC-87B9-19D7238DDA07}" presName="rootComposite" presStyleCnt="0"/>
      <dgm:spPr/>
      <dgm:t>
        <a:bodyPr/>
        <a:lstStyle/>
        <a:p>
          <a:endParaRPr lang="en-IN"/>
        </a:p>
      </dgm:t>
    </dgm:pt>
    <dgm:pt modelId="{C48FF570-87E3-4C51-95D1-519F93700092}" type="pres">
      <dgm:prSet presAssocID="{58A6EBEC-1842-4EDC-87B9-19D7238DDA07}" presName="rootText" presStyleLbl="node2" presStyleIdx="1" presStyleCnt="2" custScaleX="97744" custScaleY="160237">
        <dgm:presLayoutVars>
          <dgm:chPref val="3"/>
        </dgm:presLayoutVars>
      </dgm:prSet>
      <dgm:spPr/>
      <dgm:t>
        <a:bodyPr/>
        <a:lstStyle/>
        <a:p>
          <a:endParaRPr lang="en-US"/>
        </a:p>
      </dgm:t>
    </dgm:pt>
    <dgm:pt modelId="{75428F15-A300-49DE-83F2-5890CD82F752}" type="pres">
      <dgm:prSet presAssocID="{58A6EBEC-1842-4EDC-87B9-19D7238DDA07}" presName="rootConnector" presStyleLbl="node2" presStyleIdx="1" presStyleCnt="2"/>
      <dgm:spPr/>
      <dgm:t>
        <a:bodyPr/>
        <a:lstStyle/>
        <a:p>
          <a:endParaRPr lang="en-US"/>
        </a:p>
      </dgm:t>
    </dgm:pt>
    <dgm:pt modelId="{5BF2C020-FE6E-48DF-B392-F573716C1FB8}" type="pres">
      <dgm:prSet presAssocID="{58A6EBEC-1842-4EDC-87B9-19D7238DDA07}" presName="hierChild4" presStyleCnt="0"/>
      <dgm:spPr/>
      <dgm:t>
        <a:bodyPr/>
        <a:lstStyle/>
        <a:p>
          <a:endParaRPr lang="en-IN"/>
        </a:p>
      </dgm:t>
    </dgm:pt>
    <dgm:pt modelId="{F7D1236A-A1F4-4508-8406-C61727EEFBF1}" type="pres">
      <dgm:prSet presAssocID="{1AF07BF4-F643-4BEA-B797-2BBA044B50A5}" presName="Name64" presStyleLbl="parChTrans1D3" presStyleIdx="0" presStyleCnt="2" custSzX="2880004" custSzY="1440000"/>
      <dgm:spPr/>
      <dgm:t>
        <a:bodyPr/>
        <a:lstStyle/>
        <a:p>
          <a:endParaRPr lang="en-US"/>
        </a:p>
      </dgm:t>
    </dgm:pt>
    <dgm:pt modelId="{11D38185-32C3-4CE8-BC70-03CF337CA8F8}" type="pres">
      <dgm:prSet presAssocID="{6D48DDD8-3C68-4985-BBE7-E4D30F6B7C82}" presName="hierRoot2" presStyleCnt="0">
        <dgm:presLayoutVars>
          <dgm:hierBranch val="init"/>
        </dgm:presLayoutVars>
      </dgm:prSet>
      <dgm:spPr/>
      <dgm:t>
        <a:bodyPr/>
        <a:lstStyle/>
        <a:p>
          <a:endParaRPr lang="en-IN"/>
        </a:p>
      </dgm:t>
    </dgm:pt>
    <dgm:pt modelId="{4D624A9B-D0C2-46AE-A437-E0A90A944C45}" type="pres">
      <dgm:prSet presAssocID="{6D48DDD8-3C68-4985-BBE7-E4D30F6B7C82}" presName="rootComposite" presStyleCnt="0"/>
      <dgm:spPr/>
      <dgm:t>
        <a:bodyPr/>
        <a:lstStyle/>
        <a:p>
          <a:endParaRPr lang="en-IN"/>
        </a:p>
      </dgm:t>
    </dgm:pt>
    <dgm:pt modelId="{9CD1BBF6-4FCD-47D8-80A9-8596846410FD}" type="pres">
      <dgm:prSet presAssocID="{6D48DDD8-3C68-4985-BBE7-E4D30F6B7C82}" presName="rootText" presStyleLbl="node3" presStyleIdx="0" presStyleCnt="2" custScaleX="97744" custScaleY="160237" custLinFactNeighborX="-1358" custLinFactNeighborY="-40060">
        <dgm:presLayoutVars>
          <dgm:chPref val="3"/>
        </dgm:presLayoutVars>
      </dgm:prSet>
      <dgm:spPr/>
      <dgm:t>
        <a:bodyPr/>
        <a:lstStyle/>
        <a:p>
          <a:endParaRPr lang="en-US"/>
        </a:p>
      </dgm:t>
    </dgm:pt>
    <dgm:pt modelId="{924E8CAF-A3FD-4AB6-B106-B4A9B2594602}" type="pres">
      <dgm:prSet presAssocID="{6D48DDD8-3C68-4985-BBE7-E4D30F6B7C82}" presName="rootConnector" presStyleLbl="node3" presStyleIdx="0" presStyleCnt="2"/>
      <dgm:spPr/>
      <dgm:t>
        <a:bodyPr/>
        <a:lstStyle/>
        <a:p>
          <a:endParaRPr lang="en-US"/>
        </a:p>
      </dgm:t>
    </dgm:pt>
    <dgm:pt modelId="{CD0E8704-ACF0-4B9A-99B7-93359647DF4A}" type="pres">
      <dgm:prSet presAssocID="{6D48DDD8-3C68-4985-BBE7-E4D30F6B7C82}" presName="hierChild4" presStyleCnt="0"/>
      <dgm:spPr/>
      <dgm:t>
        <a:bodyPr/>
        <a:lstStyle/>
        <a:p>
          <a:endParaRPr lang="en-IN"/>
        </a:p>
      </dgm:t>
    </dgm:pt>
    <dgm:pt modelId="{15CFBFA4-0D83-492D-B757-E260371DED93}" type="pres">
      <dgm:prSet presAssocID="{D05071DD-ECAE-4D66-AC7B-A857DCEDE811}" presName="Name64" presStyleLbl="parChTrans1D4" presStyleIdx="0" presStyleCnt="2" custSzX="2880002" custSzY="1440000"/>
      <dgm:spPr/>
      <dgm:t>
        <a:bodyPr/>
        <a:lstStyle/>
        <a:p>
          <a:endParaRPr lang="en-US"/>
        </a:p>
      </dgm:t>
    </dgm:pt>
    <dgm:pt modelId="{1D26F8B1-60B6-49BF-BB36-A92894DE8643}" type="pres">
      <dgm:prSet presAssocID="{2BA1CDD9-AEE2-4625-AA4C-41E953363DE2}" presName="hierRoot2" presStyleCnt="0">
        <dgm:presLayoutVars>
          <dgm:hierBranch val="init"/>
        </dgm:presLayoutVars>
      </dgm:prSet>
      <dgm:spPr/>
      <dgm:t>
        <a:bodyPr/>
        <a:lstStyle/>
        <a:p>
          <a:endParaRPr lang="en-IN"/>
        </a:p>
      </dgm:t>
    </dgm:pt>
    <dgm:pt modelId="{2FD00560-477F-429C-9A12-542FF2EC9093}" type="pres">
      <dgm:prSet presAssocID="{2BA1CDD9-AEE2-4625-AA4C-41E953363DE2}" presName="rootComposite" presStyleCnt="0"/>
      <dgm:spPr/>
      <dgm:t>
        <a:bodyPr/>
        <a:lstStyle/>
        <a:p>
          <a:endParaRPr lang="en-IN"/>
        </a:p>
      </dgm:t>
    </dgm:pt>
    <dgm:pt modelId="{0EB8D792-B959-447A-B0D8-660A9ABE58D5}" type="pres">
      <dgm:prSet presAssocID="{2BA1CDD9-AEE2-4625-AA4C-41E953363DE2}" presName="rootText" presStyleLbl="node4" presStyleIdx="0" presStyleCnt="2" custScaleX="97744" custScaleY="160237" custLinFactY="-97679" custLinFactNeighborX="-3438" custLinFactNeighborY="-100000">
        <dgm:presLayoutVars>
          <dgm:chPref val="3"/>
        </dgm:presLayoutVars>
      </dgm:prSet>
      <dgm:spPr/>
      <dgm:t>
        <a:bodyPr/>
        <a:lstStyle/>
        <a:p>
          <a:endParaRPr lang="en-US"/>
        </a:p>
      </dgm:t>
    </dgm:pt>
    <dgm:pt modelId="{916F625A-0051-4F0E-A7BA-2D0116F826C9}" type="pres">
      <dgm:prSet presAssocID="{2BA1CDD9-AEE2-4625-AA4C-41E953363DE2}" presName="rootConnector" presStyleLbl="node4" presStyleIdx="0" presStyleCnt="2"/>
      <dgm:spPr/>
      <dgm:t>
        <a:bodyPr/>
        <a:lstStyle/>
        <a:p>
          <a:endParaRPr lang="en-US"/>
        </a:p>
      </dgm:t>
    </dgm:pt>
    <dgm:pt modelId="{2834BAA7-1128-4BF5-BDB8-674C7A8B137D}" type="pres">
      <dgm:prSet presAssocID="{2BA1CDD9-AEE2-4625-AA4C-41E953363DE2}" presName="hierChild4" presStyleCnt="0"/>
      <dgm:spPr/>
      <dgm:t>
        <a:bodyPr/>
        <a:lstStyle/>
        <a:p>
          <a:endParaRPr lang="en-IN"/>
        </a:p>
      </dgm:t>
    </dgm:pt>
    <dgm:pt modelId="{FF95A422-D6BC-4BCC-8A53-C7ADEA71B549}" type="pres">
      <dgm:prSet presAssocID="{2BA1CDD9-AEE2-4625-AA4C-41E953363DE2}" presName="hierChild5" presStyleCnt="0"/>
      <dgm:spPr/>
      <dgm:t>
        <a:bodyPr/>
        <a:lstStyle/>
        <a:p>
          <a:endParaRPr lang="en-IN"/>
        </a:p>
      </dgm:t>
    </dgm:pt>
    <dgm:pt modelId="{3472DFC1-E4A6-4A00-B336-83CDB93F3B72}" type="pres">
      <dgm:prSet presAssocID="{6D48DDD8-3C68-4985-BBE7-E4D30F6B7C82}" presName="hierChild5" presStyleCnt="0"/>
      <dgm:spPr/>
      <dgm:t>
        <a:bodyPr/>
        <a:lstStyle/>
        <a:p>
          <a:endParaRPr lang="en-IN"/>
        </a:p>
      </dgm:t>
    </dgm:pt>
    <dgm:pt modelId="{978BE156-825E-44F7-B2F9-35FCF9A30B09}" type="pres">
      <dgm:prSet presAssocID="{3B556D16-7BD5-472E-AD2E-0DC33D2E7CE1}" presName="Name64" presStyleLbl="parChTrans1D3" presStyleIdx="1" presStyleCnt="2" custSzX="2880003" custSzY="1440001"/>
      <dgm:spPr/>
      <dgm:t>
        <a:bodyPr/>
        <a:lstStyle/>
        <a:p>
          <a:endParaRPr lang="en-US"/>
        </a:p>
      </dgm:t>
    </dgm:pt>
    <dgm:pt modelId="{53D0E0BF-4623-42FB-BB2F-8C12E03A57E4}" type="pres">
      <dgm:prSet presAssocID="{2D142E11-910A-49E5-9D57-3EFD2B09C7C9}" presName="hierRoot2" presStyleCnt="0">
        <dgm:presLayoutVars>
          <dgm:hierBranch val="init"/>
        </dgm:presLayoutVars>
      </dgm:prSet>
      <dgm:spPr/>
      <dgm:t>
        <a:bodyPr/>
        <a:lstStyle/>
        <a:p>
          <a:endParaRPr lang="en-IN"/>
        </a:p>
      </dgm:t>
    </dgm:pt>
    <dgm:pt modelId="{47664A32-8ADF-43A8-8659-B497DEB25F82}" type="pres">
      <dgm:prSet presAssocID="{2D142E11-910A-49E5-9D57-3EFD2B09C7C9}" presName="rootComposite" presStyleCnt="0"/>
      <dgm:spPr/>
      <dgm:t>
        <a:bodyPr/>
        <a:lstStyle/>
        <a:p>
          <a:endParaRPr lang="en-IN"/>
        </a:p>
      </dgm:t>
    </dgm:pt>
    <dgm:pt modelId="{68A3E57A-63C3-475F-8A75-F4CA3D234297}" type="pres">
      <dgm:prSet presAssocID="{2D142E11-910A-49E5-9D57-3EFD2B09C7C9}" presName="rootText" presStyleLbl="node3" presStyleIdx="1" presStyleCnt="2" custScaleX="97744" custScaleY="160237" custLinFactNeighborX="-1294">
        <dgm:presLayoutVars>
          <dgm:chPref val="3"/>
        </dgm:presLayoutVars>
      </dgm:prSet>
      <dgm:spPr/>
      <dgm:t>
        <a:bodyPr/>
        <a:lstStyle/>
        <a:p>
          <a:endParaRPr lang="en-US"/>
        </a:p>
      </dgm:t>
    </dgm:pt>
    <dgm:pt modelId="{6EF5D7DC-950F-4553-8A23-6E96ACE23383}" type="pres">
      <dgm:prSet presAssocID="{2D142E11-910A-49E5-9D57-3EFD2B09C7C9}" presName="rootConnector" presStyleLbl="node3" presStyleIdx="1" presStyleCnt="2"/>
      <dgm:spPr/>
      <dgm:t>
        <a:bodyPr/>
        <a:lstStyle/>
        <a:p>
          <a:endParaRPr lang="en-US"/>
        </a:p>
      </dgm:t>
    </dgm:pt>
    <dgm:pt modelId="{3AC1B1BF-7E4A-41B1-9936-14A78F1F3315}" type="pres">
      <dgm:prSet presAssocID="{2D142E11-910A-49E5-9D57-3EFD2B09C7C9}" presName="hierChild4" presStyleCnt="0"/>
      <dgm:spPr/>
      <dgm:t>
        <a:bodyPr/>
        <a:lstStyle/>
        <a:p>
          <a:endParaRPr lang="en-IN"/>
        </a:p>
      </dgm:t>
    </dgm:pt>
    <dgm:pt modelId="{333775BF-B3FD-4ECE-A6B5-C7A60E50F91F}" type="pres">
      <dgm:prSet presAssocID="{2DEE3FC7-98DE-431A-96E9-435FCC80DBD5}" presName="Name64" presStyleLbl="parChTrans1D4" presStyleIdx="1" presStyleCnt="2" custSzX="2880003" custSzY="1440001"/>
      <dgm:spPr/>
      <dgm:t>
        <a:bodyPr/>
        <a:lstStyle/>
        <a:p>
          <a:endParaRPr lang="en-US"/>
        </a:p>
      </dgm:t>
    </dgm:pt>
    <dgm:pt modelId="{8CC11942-ADB2-4DBC-A2B3-4D3534B88EA2}" type="pres">
      <dgm:prSet presAssocID="{E767C059-61DF-486C-839F-8825CC4057F7}" presName="hierRoot2" presStyleCnt="0">
        <dgm:presLayoutVars>
          <dgm:hierBranch val="init"/>
        </dgm:presLayoutVars>
      </dgm:prSet>
      <dgm:spPr/>
      <dgm:t>
        <a:bodyPr/>
        <a:lstStyle/>
        <a:p>
          <a:endParaRPr lang="en-IN"/>
        </a:p>
      </dgm:t>
    </dgm:pt>
    <dgm:pt modelId="{D1474EBD-5897-405A-8B67-E6C7E89698D7}" type="pres">
      <dgm:prSet presAssocID="{E767C059-61DF-486C-839F-8825CC4057F7}" presName="rootComposite" presStyleCnt="0"/>
      <dgm:spPr/>
      <dgm:t>
        <a:bodyPr/>
        <a:lstStyle/>
        <a:p>
          <a:endParaRPr lang="en-IN"/>
        </a:p>
      </dgm:t>
    </dgm:pt>
    <dgm:pt modelId="{19755FD1-A49D-4D8A-A382-BF009AA4E97A}" type="pres">
      <dgm:prSet presAssocID="{E767C059-61DF-486C-839F-8825CC4057F7}" presName="rootText" presStyleLbl="node4" presStyleIdx="1" presStyleCnt="2" custScaleX="97744" custScaleY="160237" custLinFactY="18872" custLinFactNeighborX="-3438" custLinFactNeighborY="100000">
        <dgm:presLayoutVars>
          <dgm:chPref val="3"/>
        </dgm:presLayoutVars>
      </dgm:prSet>
      <dgm:spPr/>
      <dgm:t>
        <a:bodyPr/>
        <a:lstStyle/>
        <a:p>
          <a:endParaRPr lang="en-US"/>
        </a:p>
      </dgm:t>
    </dgm:pt>
    <dgm:pt modelId="{072B5A6B-1162-4D0E-84AD-447A42BE5379}" type="pres">
      <dgm:prSet presAssocID="{E767C059-61DF-486C-839F-8825CC4057F7}" presName="rootConnector" presStyleLbl="node4" presStyleIdx="1" presStyleCnt="2"/>
      <dgm:spPr/>
      <dgm:t>
        <a:bodyPr/>
        <a:lstStyle/>
        <a:p>
          <a:endParaRPr lang="en-US"/>
        </a:p>
      </dgm:t>
    </dgm:pt>
    <dgm:pt modelId="{DB16ED34-2446-43FE-968F-D62170A42324}" type="pres">
      <dgm:prSet presAssocID="{E767C059-61DF-486C-839F-8825CC4057F7}" presName="hierChild4" presStyleCnt="0"/>
      <dgm:spPr/>
      <dgm:t>
        <a:bodyPr/>
        <a:lstStyle/>
        <a:p>
          <a:endParaRPr lang="en-IN"/>
        </a:p>
      </dgm:t>
    </dgm:pt>
    <dgm:pt modelId="{6F44FA52-110D-4554-ADE5-F79C21194621}" type="pres">
      <dgm:prSet presAssocID="{E767C059-61DF-486C-839F-8825CC4057F7}" presName="hierChild5" presStyleCnt="0"/>
      <dgm:spPr/>
      <dgm:t>
        <a:bodyPr/>
        <a:lstStyle/>
        <a:p>
          <a:endParaRPr lang="en-IN"/>
        </a:p>
      </dgm:t>
    </dgm:pt>
    <dgm:pt modelId="{2232891A-FC2D-4427-925B-F2CA0443A9CC}" type="pres">
      <dgm:prSet presAssocID="{2D142E11-910A-49E5-9D57-3EFD2B09C7C9}" presName="hierChild5" presStyleCnt="0"/>
      <dgm:spPr/>
      <dgm:t>
        <a:bodyPr/>
        <a:lstStyle/>
        <a:p>
          <a:endParaRPr lang="en-IN"/>
        </a:p>
      </dgm:t>
    </dgm:pt>
    <dgm:pt modelId="{D00CA4A7-5E80-4B34-A213-5FAD215A623C}" type="pres">
      <dgm:prSet presAssocID="{58A6EBEC-1842-4EDC-87B9-19D7238DDA07}" presName="hierChild5" presStyleCnt="0"/>
      <dgm:spPr/>
      <dgm:t>
        <a:bodyPr/>
        <a:lstStyle/>
        <a:p>
          <a:endParaRPr lang="en-IN"/>
        </a:p>
      </dgm:t>
    </dgm:pt>
    <dgm:pt modelId="{9A06304A-5FF4-43B6-BF71-4CCDD960645E}" type="pres">
      <dgm:prSet presAssocID="{D0446B59-4BE2-497C-AE31-57D35DAB8CD9}" presName="hierChild3" presStyleCnt="0"/>
      <dgm:spPr/>
      <dgm:t>
        <a:bodyPr/>
        <a:lstStyle/>
        <a:p>
          <a:endParaRPr lang="en-IN"/>
        </a:p>
      </dgm:t>
    </dgm:pt>
  </dgm:ptLst>
  <dgm:cxnLst>
    <dgm:cxn modelId="{65FDFA2F-5D9A-48C9-8361-65B3E92BADAA}" type="presOf" srcId="{58A6EBEC-1842-4EDC-87B9-19D7238DDA07}" destId="{C48FF570-87E3-4C51-95D1-519F93700092}" srcOrd="0" destOrd="0" presId="urn:microsoft.com/office/officeart/2009/3/layout/HorizontalOrganizationChart"/>
    <dgm:cxn modelId="{B3A2824B-40F0-4DAA-8071-E45205236AD7}" srcId="{D0446B59-4BE2-497C-AE31-57D35DAB8CD9}" destId="{D49735AD-4794-4BAF-A771-F766BC2C7B24}" srcOrd="0" destOrd="0" parTransId="{6B8C9769-CED2-4385-B9AF-95A61916D1F1}" sibTransId="{7F0DFDC4-3A55-47BA-AE81-97DAB697477B}"/>
    <dgm:cxn modelId="{5C4008D8-D910-456C-BBB4-1E53895B3DB0}" srcId="{58A6EBEC-1842-4EDC-87B9-19D7238DDA07}" destId="{2D142E11-910A-49E5-9D57-3EFD2B09C7C9}" srcOrd="1" destOrd="0" parTransId="{3B556D16-7BD5-472E-AD2E-0DC33D2E7CE1}" sibTransId="{C6EB5A58-92B5-461E-A3ED-3A2213EEC125}"/>
    <dgm:cxn modelId="{137F6DC4-AA1B-48C3-B17E-D1B31850D5B3}" type="presOf" srcId="{2DEE3FC7-98DE-431A-96E9-435FCC80DBD5}" destId="{333775BF-B3FD-4ECE-A6B5-C7A60E50F91F}" srcOrd="0" destOrd="0" presId="urn:microsoft.com/office/officeart/2009/3/layout/HorizontalOrganizationChart"/>
    <dgm:cxn modelId="{ADF63184-B9E1-4001-9438-46997D9D67D2}" srcId="{D0446B59-4BE2-497C-AE31-57D35DAB8CD9}" destId="{58A6EBEC-1842-4EDC-87B9-19D7238DDA07}" srcOrd="1" destOrd="0" parTransId="{229E39D7-C040-4C50-B578-67C88B398EB5}" sibTransId="{C78C877D-C88D-45E3-A121-C3EF4190489B}"/>
    <dgm:cxn modelId="{54E1374D-5D6F-4777-9217-C9F4B2925535}" type="presOf" srcId="{2BA1CDD9-AEE2-4625-AA4C-41E953363DE2}" destId="{916F625A-0051-4F0E-A7BA-2D0116F826C9}" srcOrd="1" destOrd="0" presId="urn:microsoft.com/office/officeart/2009/3/layout/HorizontalOrganizationChart"/>
    <dgm:cxn modelId="{D6627E7F-8FA7-497C-BCA7-8E1C0ED5C35E}" type="presOf" srcId="{D0446B59-4BE2-497C-AE31-57D35DAB8CD9}" destId="{5B47906E-5689-4E95-A833-37D0C1D9B061}" srcOrd="1" destOrd="0" presId="urn:microsoft.com/office/officeart/2009/3/layout/HorizontalOrganizationChart"/>
    <dgm:cxn modelId="{0B401A9E-A558-4BE9-8E06-5AFF68BBCDB0}" type="presOf" srcId="{3B556D16-7BD5-472E-AD2E-0DC33D2E7CE1}" destId="{978BE156-825E-44F7-B2F9-35FCF9A30B09}" srcOrd="0" destOrd="0" presId="urn:microsoft.com/office/officeart/2009/3/layout/HorizontalOrganizationChart"/>
    <dgm:cxn modelId="{2497C846-CA09-4270-BFBC-37A3C4B90A73}" srcId="{6D48DDD8-3C68-4985-BBE7-E4D30F6B7C82}" destId="{2BA1CDD9-AEE2-4625-AA4C-41E953363DE2}" srcOrd="0" destOrd="0" parTransId="{D05071DD-ECAE-4D66-AC7B-A857DCEDE811}" sibTransId="{18ADBB6B-075A-4F65-966F-4BD88F84E6F6}"/>
    <dgm:cxn modelId="{25018BE2-EEB0-4F58-A3B1-82FDD9A24910}" type="presOf" srcId="{229E39D7-C040-4C50-B578-67C88B398EB5}" destId="{9C8ADD18-BC58-448E-B6C3-91A64788D838}" srcOrd="0" destOrd="0" presId="urn:microsoft.com/office/officeart/2009/3/layout/HorizontalOrganizationChart"/>
    <dgm:cxn modelId="{464E28D4-A5AE-4051-A9DD-EEB7012F695A}" srcId="{58A6EBEC-1842-4EDC-87B9-19D7238DDA07}" destId="{6D48DDD8-3C68-4985-BBE7-E4D30F6B7C82}" srcOrd="0" destOrd="0" parTransId="{1AF07BF4-F643-4BEA-B797-2BBA044B50A5}" sibTransId="{E2B6F032-AD5A-4AA0-951A-D06FEA6F59B8}"/>
    <dgm:cxn modelId="{ED80D93A-825A-4C53-BF3D-9B8793C1FCC5}" type="presOf" srcId="{D05071DD-ECAE-4D66-AC7B-A857DCEDE811}" destId="{15CFBFA4-0D83-492D-B757-E260371DED93}" srcOrd="0" destOrd="0" presId="urn:microsoft.com/office/officeart/2009/3/layout/HorizontalOrganizationChart"/>
    <dgm:cxn modelId="{1D8FD4C5-009E-4F10-883E-2084996F3439}" type="presOf" srcId="{6D48DDD8-3C68-4985-BBE7-E4D30F6B7C82}" destId="{924E8CAF-A3FD-4AB6-B106-B4A9B2594602}" srcOrd="1" destOrd="0" presId="urn:microsoft.com/office/officeart/2009/3/layout/HorizontalOrganizationChart"/>
    <dgm:cxn modelId="{4F64B1CE-8784-4158-97BD-09F2F3C2F3F3}" type="presOf" srcId="{E767C059-61DF-486C-839F-8825CC4057F7}" destId="{072B5A6B-1162-4D0E-84AD-447A42BE5379}" srcOrd="1" destOrd="0" presId="urn:microsoft.com/office/officeart/2009/3/layout/HorizontalOrganizationChart"/>
    <dgm:cxn modelId="{B58CF636-82BC-41D1-8664-F01B09694372}" type="presOf" srcId="{D49735AD-4794-4BAF-A771-F766BC2C7B24}" destId="{B1F39229-253B-46EA-ADFB-FA4DB0171D02}" srcOrd="1" destOrd="0" presId="urn:microsoft.com/office/officeart/2009/3/layout/HorizontalOrganizationChart"/>
    <dgm:cxn modelId="{D7981497-FFC2-4754-AC79-9E0DF4B38CF6}" type="presOf" srcId="{D49735AD-4794-4BAF-A771-F766BC2C7B24}" destId="{B58E38B5-5017-438D-AF94-EE9FFCA73E4F}" srcOrd="0" destOrd="0" presId="urn:microsoft.com/office/officeart/2009/3/layout/HorizontalOrganizationChart"/>
    <dgm:cxn modelId="{7170501A-6331-4FF7-BDE7-8CDCB1B24E47}" type="presOf" srcId="{1AF07BF4-F643-4BEA-B797-2BBA044B50A5}" destId="{F7D1236A-A1F4-4508-8406-C61727EEFBF1}" srcOrd="0" destOrd="0" presId="urn:microsoft.com/office/officeart/2009/3/layout/HorizontalOrganizationChart"/>
    <dgm:cxn modelId="{CE4AD087-397C-4A59-9913-F66E2D0929CF}" type="presOf" srcId="{FDAE5D46-83FF-4F95-A13A-DC82A1BF1D64}" destId="{99AD65D8-EA8F-4780-A96F-F80F07A30AA5}" srcOrd="0" destOrd="0" presId="urn:microsoft.com/office/officeart/2009/3/layout/HorizontalOrganizationChart"/>
    <dgm:cxn modelId="{9365A6CB-9DC5-4078-95A6-AC78ADD9CD7D}" type="presOf" srcId="{6D48DDD8-3C68-4985-BBE7-E4D30F6B7C82}" destId="{9CD1BBF6-4FCD-47D8-80A9-8596846410FD}" srcOrd="0" destOrd="0" presId="urn:microsoft.com/office/officeart/2009/3/layout/HorizontalOrganizationChart"/>
    <dgm:cxn modelId="{A7155D1D-8AC3-4627-A0FA-7EF6A27692FC}" srcId="{FDAE5D46-83FF-4F95-A13A-DC82A1BF1D64}" destId="{D0446B59-4BE2-497C-AE31-57D35DAB8CD9}" srcOrd="0" destOrd="0" parTransId="{82260EBC-ADBC-4C0E-93EC-D6419FDA1942}" sibTransId="{50731644-4AC5-4902-AAFB-2019163F24DC}"/>
    <dgm:cxn modelId="{433B9C85-62D5-4186-98DB-BF15DB829368}" type="presOf" srcId="{D0446B59-4BE2-497C-AE31-57D35DAB8CD9}" destId="{F0979D18-5141-481F-B0FE-88FDCEE57ABD}" srcOrd="0" destOrd="0" presId="urn:microsoft.com/office/officeart/2009/3/layout/HorizontalOrganizationChart"/>
    <dgm:cxn modelId="{34CAA741-3EDF-4ACE-83A6-B901D27C62FB}" type="presOf" srcId="{2D142E11-910A-49E5-9D57-3EFD2B09C7C9}" destId="{6EF5D7DC-950F-4553-8A23-6E96ACE23383}" srcOrd="1" destOrd="0" presId="urn:microsoft.com/office/officeart/2009/3/layout/HorizontalOrganizationChart"/>
    <dgm:cxn modelId="{6B954299-8D02-4FAF-9C37-C8126865487E}" type="presOf" srcId="{E767C059-61DF-486C-839F-8825CC4057F7}" destId="{19755FD1-A49D-4D8A-A382-BF009AA4E97A}" srcOrd="0" destOrd="0" presId="urn:microsoft.com/office/officeart/2009/3/layout/HorizontalOrganizationChart"/>
    <dgm:cxn modelId="{16F0DF42-4A4B-44C0-8778-AD33590BAA62}" srcId="{2D142E11-910A-49E5-9D57-3EFD2B09C7C9}" destId="{E767C059-61DF-486C-839F-8825CC4057F7}" srcOrd="0" destOrd="0" parTransId="{2DEE3FC7-98DE-431A-96E9-435FCC80DBD5}" sibTransId="{3830C5FD-0CC3-48D0-A3A3-88F56B414F8A}"/>
    <dgm:cxn modelId="{369EEAD6-3E28-413F-9124-9C879DE714E1}" type="presOf" srcId="{2BA1CDD9-AEE2-4625-AA4C-41E953363DE2}" destId="{0EB8D792-B959-447A-B0D8-660A9ABE58D5}" srcOrd="0" destOrd="0" presId="urn:microsoft.com/office/officeart/2009/3/layout/HorizontalOrganizationChart"/>
    <dgm:cxn modelId="{3F54659F-D40F-4B6A-A3C4-8794E0041648}" type="presOf" srcId="{2D142E11-910A-49E5-9D57-3EFD2B09C7C9}" destId="{68A3E57A-63C3-475F-8A75-F4CA3D234297}" srcOrd="0" destOrd="0" presId="urn:microsoft.com/office/officeart/2009/3/layout/HorizontalOrganizationChart"/>
    <dgm:cxn modelId="{40E3C56B-4EAA-4BDF-95D2-A3D7101962F4}" type="presOf" srcId="{6B8C9769-CED2-4385-B9AF-95A61916D1F1}" destId="{CA7F6100-1198-4983-94CB-7D4021C024A3}" srcOrd="0" destOrd="0" presId="urn:microsoft.com/office/officeart/2009/3/layout/HorizontalOrganizationChart"/>
    <dgm:cxn modelId="{5F990D9C-347D-44A9-81AF-7E57DCE43573}" type="presOf" srcId="{58A6EBEC-1842-4EDC-87B9-19D7238DDA07}" destId="{75428F15-A300-49DE-83F2-5890CD82F752}" srcOrd="1" destOrd="0" presId="urn:microsoft.com/office/officeart/2009/3/layout/HorizontalOrganizationChart"/>
    <dgm:cxn modelId="{F26A7937-B985-4326-AEAC-AD2FCADB06BA}" type="presParOf" srcId="{99AD65D8-EA8F-4780-A96F-F80F07A30AA5}" destId="{F00F7FD9-BD8E-4767-A9F6-64F4D871DCC8}" srcOrd="0" destOrd="0" presId="urn:microsoft.com/office/officeart/2009/3/layout/HorizontalOrganizationChart"/>
    <dgm:cxn modelId="{B1B6C3C2-12E4-47B8-BFEB-E8428DB28789}" type="presParOf" srcId="{F00F7FD9-BD8E-4767-A9F6-64F4D871DCC8}" destId="{7C53FBD6-287B-466D-B7D9-E922A4581B5D}" srcOrd="0" destOrd="0" presId="urn:microsoft.com/office/officeart/2009/3/layout/HorizontalOrganizationChart"/>
    <dgm:cxn modelId="{1D284F01-75ED-46F9-B8B2-DA96AA037B1A}" type="presParOf" srcId="{7C53FBD6-287B-466D-B7D9-E922A4581B5D}" destId="{F0979D18-5141-481F-B0FE-88FDCEE57ABD}" srcOrd="0" destOrd="0" presId="urn:microsoft.com/office/officeart/2009/3/layout/HorizontalOrganizationChart"/>
    <dgm:cxn modelId="{97EEF262-C5B6-4866-B594-5A1D9B600B1A}" type="presParOf" srcId="{7C53FBD6-287B-466D-B7D9-E922A4581B5D}" destId="{5B47906E-5689-4E95-A833-37D0C1D9B061}" srcOrd="1" destOrd="0" presId="urn:microsoft.com/office/officeart/2009/3/layout/HorizontalOrganizationChart"/>
    <dgm:cxn modelId="{91C53785-53B3-4545-9203-3FF2EC59C172}" type="presParOf" srcId="{F00F7FD9-BD8E-4767-A9F6-64F4D871DCC8}" destId="{D9990473-3945-4AFC-95D4-5197AA3F2A30}" srcOrd="1" destOrd="0" presId="urn:microsoft.com/office/officeart/2009/3/layout/HorizontalOrganizationChart"/>
    <dgm:cxn modelId="{2A355F86-A39B-4D8F-AFFF-DFC433DC1A74}" type="presParOf" srcId="{D9990473-3945-4AFC-95D4-5197AA3F2A30}" destId="{CA7F6100-1198-4983-94CB-7D4021C024A3}" srcOrd="0" destOrd="0" presId="urn:microsoft.com/office/officeart/2009/3/layout/HorizontalOrganizationChart"/>
    <dgm:cxn modelId="{8AA0D971-6AE2-49EC-85EE-ECC2143E3FDF}" type="presParOf" srcId="{D9990473-3945-4AFC-95D4-5197AA3F2A30}" destId="{AE3A6075-25FA-47D2-AA18-6B7C9EA6D2E2}" srcOrd="1" destOrd="0" presId="urn:microsoft.com/office/officeart/2009/3/layout/HorizontalOrganizationChart"/>
    <dgm:cxn modelId="{C8422004-08F3-4B29-9549-C245382E20FD}" type="presParOf" srcId="{AE3A6075-25FA-47D2-AA18-6B7C9EA6D2E2}" destId="{E6ECE655-948A-4969-BE12-D6297A6EF170}" srcOrd="0" destOrd="0" presId="urn:microsoft.com/office/officeart/2009/3/layout/HorizontalOrganizationChart"/>
    <dgm:cxn modelId="{C8D2B9BA-0667-492D-BC6F-DD58577E5C97}" type="presParOf" srcId="{E6ECE655-948A-4969-BE12-D6297A6EF170}" destId="{B58E38B5-5017-438D-AF94-EE9FFCA73E4F}" srcOrd="0" destOrd="0" presId="urn:microsoft.com/office/officeart/2009/3/layout/HorizontalOrganizationChart"/>
    <dgm:cxn modelId="{12614B29-3FBB-4333-B615-2B58B67C613E}" type="presParOf" srcId="{E6ECE655-948A-4969-BE12-D6297A6EF170}" destId="{B1F39229-253B-46EA-ADFB-FA4DB0171D02}" srcOrd="1" destOrd="0" presId="urn:microsoft.com/office/officeart/2009/3/layout/HorizontalOrganizationChart"/>
    <dgm:cxn modelId="{F6EDA9C7-A7FE-4CD2-8D1A-3D6C730FDF58}" type="presParOf" srcId="{AE3A6075-25FA-47D2-AA18-6B7C9EA6D2E2}" destId="{460FC7AB-2DEA-4D9A-8DD2-2446A5BBE20D}" srcOrd="1" destOrd="0" presId="urn:microsoft.com/office/officeart/2009/3/layout/HorizontalOrganizationChart"/>
    <dgm:cxn modelId="{2F4B2731-1FC2-4E9B-93B9-F5B5C0FAD7BD}" type="presParOf" srcId="{AE3A6075-25FA-47D2-AA18-6B7C9EA6D2E2}" destId="{05B0632E-08B1-4AFF-BFA4-81142E459D0C}" srcOrd="2" destOrd="0" presId="urn:microsoft.com/office/officeart/2009/3/layout/HorizontalOrganizationChart"/>
    <dgm:cxn modelId="{D165685B-23E5-4793-9B26-12B16BC15752}" type="presParOf" srcId="{D9990473-3945-4AFC-95D4-5197AA3F2A30}" destId="{9C8ADD18-BC58-448E-B6C3-91A64788D838}" srcOrd="2" destOrd="0" presId="urn:microsoft.com/office/officeart/2009/3/layout/HorizontalOrganizationChart"/>
    <dgm:cxn modelId="{D46AAEFF-D0A0-461A-99BC-C7B068CDEA7A}" type="presParOf" srcId="{D9990473-3945-4AFC-95D4-5197AA3F2A30}" destId="{03276646-8009-42CA-B2C8-057EA88954CC}" srcOrd="3" destOrd="0" presId="urn:microsoft.com/office/officeart/2009/3/layout/HorizontalOrganizationChart"/>
    <dgm:cxn modelId="{7E22AA64-7DAA-425B-89B5-01EB5E81D22F}" type="presParOf" srcId="{03276646-8009-42CA-B2C8-057EA88954CC}" destId="{0A570833-DB37-49F6-B8B9-FAEA7A0C6257}" srcOrd="0" destOrd="0" presId="urn:microsoft.com/office/officeart/2009/3/layout/HorizontalOrganizationChart"/>
    <dgm:cxn modelId="{629F60B7-23B2-4ADD-A2A2-BD2764908CDC}" type="presParOf" srcId="{0A570833-DB37-49F6-B8B9-FAEA7A0C6257}" destId="{C48FF570-87E3-4C51-95D1-519F93700092}" srcOrd="0" destOrd="0" presId="urn:microsoft.com/office/officeart/2009/3/layout/HorizontalOrganizationChart"/>
    <dgm:cxn modelId="{D0C31714-4F18-4A0F-87EC-A9066A8A8463}" type="presParOf" srcId="{0A570833-DB37-49F6-B8B9-FAEA7A0C6257}" destId="{75428F15-A300-49DE-83F2-5890CD82F752}" srcOrd="1" destOrd="0" presId="urn:microsoft.com/office/officeart/2009/3/layout/HorizontalOrganizationChart"/>
    <dgm:cxn modelId="{6C2C4D78-12BA-4D4D-830A-1BB70D21C32C}" type="presParOf" srcId="{03276646-8009-42CA-B2C8-057EA88954CC}" destId="{5BF2C020-FE6E-48DF-B392-F573716C1FB8}" srcOrd="1" destOrd="0" presId="urn:microsoft.com/office/officeart/2009/3/layout/HorizontalOrganizationChart"/>
    <dgm:cxn modelId="{15BBB159-3112-4CE5-803C-A0CB554B480D}" type="presParOf" srcId="{5BF2C020-FE6E-48DF-B392-F573716C1FB8}" destId="{F7D1236A-A1F4-4508-8406-C61727EEFBF1}" srcOrd="0" destOrd="0" presId="urn:microsoft.com/office/officeart/2009/3/layout/HorizontalOrganizationChart"/>
    <dgm:cxn modelId="{21BB8ED4-D129-4641-B397-FE95DFC9BF98}" type="presParOf" srcId="{5BF2C020-FE6E-48DF-B392-F573716C1FB8}" destId="{11D38185-32C3-4CE8-BC70-03CF337CA8F8}" srcOrd="1" destOrd="0" presId="urn:microsoft.com/office/officeart/2009/3/layout/HorizontalOrganizationChart"/>
    <dgm:cxn modelId="{37F49BEB-82DD-46D6-ABF3-3CD8FA2DC341}" type="presParOf" srcId="{11D38185-32C3-4CE8-BC70-03CF337CA8F8}" destId="{4D624A9B-D0C2-46AE-A437-E0A90A944C45}" srcOrd="0" destOrd="0" presId="urn:microsoft.com/office/officeart/2009/3/layout/HorizontalOrganizationChart"/>
    <dgm:cxn modelId="{E341E6EC-3F55-4F08-B687-4109DFB8ED92}" type="presParOf" srcId="{4D624A9B-D0C2-46AE-A437-E0A90A944C45}" destId="{9CD1BBF6-4FCD-47D8-80A9-8596846410FD}" srcOrd="0" destOrd="0" presId="urn:microsoft.com/office/officeart/2009/3/layout/HorizontalOrganizationChart"/>
    <dgm:cxn modelId="{F8267D1B-8B64-4831-A87C-E1C28823B0B5}" type="presParOf" srcId="{4D624A9B-D0C2-46AE-A437-E0A90A944C45}" destId="{924E8CAF-A3FD-4AB6-B106-B4A9B2594602}" srcOrd="1" destOrd="0" presId="urn:microsoft.com/office/officeart/2009/3/layout/HorizontalOrganizationChart"/>
    <dgm:cxn modelId="{BADF2651-515F-40A0-BE93-372FC1268A87}" type="presParOf" srcId="{11D38185-32C3-4CE8-BC70-03CF337CA8F8}" destId="{CD0E8704-ACF0-4B9A-99B7-93359647DF4A}" srcOrd="1" destOrd="0" presId="urn:microsoft.com/office/officeart/2009/3/layout/HorizontalOrganizationChart"/>
    <dgm:cxn modelId="{0069CF94-9BDD-4EFE-AA17-622A89C8B1A4}" type="presParOf" srcId="{CD0E8704-ACF0-4B9A-99B7-93359647DF4A}" destId="{15CFBFA4-0D83-492D-B757-E260371DED93}" srcOrd="0" destOrd="0" presId="urn:microsoft.com/office/officeart/2009/3/layout/HorizontalOrganizationChart"/>
    <dgm:cxn modelId="{FB41A009-A72D-43DE-8E1F-38340C6A2E56}" type="presParOf" srcId="{CD0E8704-ACF0-4B9A-99B7-93359647DF4A}" destId="{1D26F8B1-60B6-49BF-BB36-A92894DE8643}" srcOrd="1" destOrd="0" presId="urn:microsoft.com/office/officeart/2009/3/layout/HorizontalOrganizationChart"/>
    <dgm:cxn modelId="{3BF62336-5AB7-4AA9-A33B-508C00FEFC44}" type="presParOf" srcId="{1D26F8B1-60B6-49BF-BB36-A92894DE8643}" destId="{2FD00560-477F-429C-9A12-542FF2EC9093}" srcOrd="0" destOrd="0" presId="urn:microsoft.com/office/officeart/2009/3/layout/HorizontalOrganizationChart"/>
    <dgm:cxn modelId="{2B0C6A69-E949-4141-B2C7-EF0B572EA9D9}" type="presParOf" srcId="{2FD00560-477F-429C-9A12-542FF2EC9093}" destId="{0EB8D792-B959-447A-B0D8-660A9ABE58D5}" srcOrd="0" destOrd="0" presId="urn:microsoft.com/office/officeart/2009/3/layout/HorizontalOrganizationChart"/>
    <dgm:cxn modelId="{2BA84771-F1EF-415C-9AF9-941DF9BFC065}" type="presParOf" srcId="{2FD00560-477F-429C-9A12-542FF2EC9093}" destId="{916F625A-0051-4F0E-A7BA-2D0116F826C9}" srcOrd="1" destOrd="0" presId="urn:microsoft.com/office/officeart/2009/3/layout/HorizontalOrganizationChart"/>
    <dgm:cxn modelId="{58C50FE5-8E28-4D7E-8D9E-4015586B9FB6}" type="presParOf" srcId="{1D26F8B1-60B6-49BF-BB36-A92894DE8643}" destId="{2834BAA7-1128-4BF5-BDB8-674C7A8B137D}" srcOrd="1" destOrd="0" presId="urn:microsoft.com/office/officeart/2009/3/layout/HorizontalOrganizationChart"/>
    <dgm:cxn modelId="{B0BD29BC-DB44-4EAD-A2D8-7635B4BA26CB}" type="presParOf" srcId="{1D26F8B1-60B6-49BF-BB36-A92894DE8643}" destId="{FF95A422-D6BC-4BCC-8A53-C7ADEA71B549}" srcOrd="2" destOrd="0" presId="urn:microsoft.com/office/officeart/2009/3/layout/HorizontalOrganizationChart"/>
    <dgm:cxn modelId="{BD679722-FC08-4986-9357-AEED5EDD0585}" type="presParOf" srcId="{11D38185-32C3-4CE8-BC70-03CF337CA8F8}" destId="{3472DFC1-E4A6-4A00-B336-83CDB93F3B72}" srcOrd="2" destOrd="0" presId="urn:microsoft.com/office/officeart/2009/3/layout/HorizontalOrganizationChart"/>
    <dgm:cxn modelId="{90C1310F-2720-4A75-8051-CFF03C5170C0}" type="presParOf" srcId="{5BF2C020-FE6E-48DF-B392-F573716C1FB8}" destId="{978BE156-825E-44F7-B2F9-35FCF9A30B09}" srcOrd="2" destOrd="0" presId="urn:microsoft.com/office/officeart/2009/3/layout/HorizontalOrganizationChart"/>
    <dgm:cxn modelId="{1FCBE408-0230-4DF0-90AD-FD9B258A6E58}" type="presParOf" srcId="{5BF2C020-FE6E-48DF-B392-F573716C1FB8}" destId="{53D0E0BF-4623-42FB-BB2F-8C12E03A57E4}" srcOrd="3" destOrd="0" presId="urn:microsoft.com/office/officeart/2009/3/layout/HorizontalOrganizationChart"/>
    <dgm:cxn modelId="{B6FCF836-8E15-4632-9E23-5754B408562E}" type="presParOf" srcId="{53D0E0BF-4623-42FB-BB2F-8C12E03A57E4}" destId="{47664A32-8ADF-43A8-8659-B497DEB25F82}" srcOrd="0" destOrd="0" presId="urn:microsoft.com/office/officeart/2009/3/layout/HorizontalOrganizationChart"/>
    <dgm:cxn modelId="{88418ADA-98C6-47C9-8382-58855804A7E1}" type="presParOf" srcId="{47664A32-8ADF-43A8-8659-B497DEB25F82}" destId="{68A3E57A-63C3-475F-8A75-F4CA3D234297}" srcOrd="0" destOrd="0" presId="urn:microsoft.com/office/officeart/2009/3/layout/HorizontalOrganizationChart"/>
    <dgm:cxn modelId="{C65423BE-C8EB-44AB-B165-4D9DD26A2FCA}" type="presParOf" srcId="{47664A32-8ADF-43A8-8659-B497DEB25F82}" destId="{6EF5D7DC-950F-4553-8A23-6E96ACE23383}" srcOrd="1" destOrd="0" presId="urn:microsoft.com/office/officeart/2009/3/layout/HorizontalOrganizationChart"/>
    <dgm:cxn modelId="{8D640965-92E4-4A83-AD84-96EAB342CFD1}" type="presParOf" srcId="{53D0E0BF-4623-42FB-BB2F-8C12E03A57E4}" destId="{3AC1B1BF-7E4A-41B1-9936-14A78F1F3315}" srcOrd="1" destOrd="0" presId="urn:microsoft.com/office/officeart/2009/3/layout/HorizontalOrganizationChart"/>
    <dgm:cxn modelId="{90DB45A8-001C-4459-8612-379626C61338}" type="presParOf" srcId="{3AC1B1BF-7E4A-41B1-9936-14A78F1F3315}" destId="{333775BF-B3FD-4ECE-A6B5-C7A60E50F91F}" srcOrd="0" destOrd="0" presId="urn:microsoft.com/office/officeart/2009/3/layout/HorizontalOrganizationChart"/>
    <dgm:cxn modelId="{4D3C3ACE-0C3E-4BFE-A54C-88A553B2B4BF}" type="presParOf" srcId="{3AC1B1BF-7E4A-41B1-9936-14A78F1F3315}" destId="{8CC11942-ADB2-4DBC-A2B3-4D3534B88EA2}" srcOrd="1" destOrd="0" presId="urn:microsoft.com/office/officeart/2009/3/layout/HorizontalOrganizationChart"/>
    <dgm:cxn modelId="{158F7659-3E1A-4645-A953-2107209BE4F4}" type="presParOf" srcId="{8CC11942-ADB2-4DBC-A2B3-4D3534B88EA2}" destId="{D1474EBD-5897-405A-8B67-E6C7E89698D7}" srcOrd="0" destOrd="0" presId="urn:microsoft.com/office/officeart/2009/3/layout/HorizontalOrganizationChart"/>
    <dgm:cxn modelId="{E65E26B1-C2A1-4824-B056-29D732F19EB9}" type="presParOf" srcId="{D1474EBD-5897-405A-8B67-E6C7E89698D7}" destId="{19755FD1-A49D-4D8A-A382-BF009AA4E97A}" srcOrd="0" destOrd="0" presId="urn:microsoft.com/office/officeart/2009/3/layout/HorizontalOrganizationChart"/>
    <dgm:cxn modelId="{FBAB14E2-1CD2-4C64-BCE6-01BE96EF2EDB}" type="presParOf" srcId="{D1474EBD-5897-405A-8B67-E6C7E89698D7}" destId="{072B5A6B-1162-4D0E-84AD-447A42BE5379}" srcOrd="1" destOrd="0" presId="urn:microsoft.com/office/officeart/2009/3/layout/HorizontalOrganizationChart"/>
    <dgm:cxn modelId="{0F51DAD2-73D3-49CE-8DC6-D71AAB8FC75D}" type="presParOf" srcId="{8CC11942-ADB2-4DBC-A2B3-4D3534B88EA2}" destId="{DB16ED34-2446-43FE-968F-D62170A42324}" srcOrd="1" destOrd="0" presId="urn:microsoft.com/office/officeart/2009/3/layout/HorizontalOrganizationChart"/>
    <dgm:cxn modelId="{DB7EAC0A-ECC9-4617-85D1-980E5E8941B6}" type="presParOf" srcId="{8CC11942-ADB2-4DBC-A2B3-4D3534B88EA2}" destId="{6F44FA52-110D-4554-ADE5-F79C21194621}" srcOrd="2" destOrd="0" presId="urn:microsoft.com/office/officeart/2009/3/layout/HorizontalOrganizationChart"/>
    <dgm:cxn modelId="{D2271A5D-A874-4074-B462-8147A596650B}" type="presParOf" srcId="{53D0E0BF-4623-42FB-BB2F-8C12E03A57E4}" destId="{2232891A-FC2D-4427-925B-F2CA0443A9CC}" srcOrd="2" destOrd="0" presId="urn:microsoft.com/office/officeart/2009/3/layout/HorizontalOrganizationChart"/>
    <dgm:cxn modelId="{18FD27A0-6087-4131-A5F9-F01E3FD01C6E}" type="presParOf" srcId="{03276646-8009-42CA-B2C8-057EA88954CC}" destId="{D00CA4A7-5E80-4B34-A213-5FAD215A623C}" srcOrd="2" destOrd="0" presId="urn:microsoft.com/office/officeart/2009/3/layout/HorizontalOrganizationChart"/>
    <dgm:cxn modelId="{69D26FA4-DC8C-4C2B-AB2E-F9E0DF4C1CD3}" type="presParOf" srcId="{F00F7FD9-BD8E-4767-A9F6-64F4D871DCC8}" destId="{9A06304A-5FF4-43B6-BF71-4CCDD960645E}"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3775BF-B3FD-4ECE-A6B5-C7A60E50F91F}">
      <dsp:nvSpPr>
        <dsp:cNvPr id="0" name=""/>
        <dsp:cNvSpPr/>
      </dsp:nvSpPr>
      <dsp:spPr>
        <a:xfrm>
          <a:off x="9978362" y="4719488"/>
          <a:ext cx="536465" cy="1089274"/>
        </a:xfrm>
        <a:custGeom>
          <a:avLst/>
          <a:gdLst/>
          <a:ahLst/>
          <a:cxnLst/>
          <a:rect l="0" t="0" r="0" b="0"/>
          <a:pathLst>
            <a:path>
              <a:moveTo>
                <a:pt x="0" y="0"/>
              </a:moveTo>
              <a:lnTo>
                <a:pt x="236025" y="0"/>
              </a:lnTo>
              <a:lnTo>
                <a:pt x="236025" y="1089274"/>
              </a:lnTo>
              <a:lnTo>
                <a:pt x="536465" y="1089274"/>
              </a:lnTo>
            </a:path>
          </a:pathLst>
        </a:custGeom>
        <a:noFill/>
        <a:ln w="57150" cap="flat" cmpd="sng" algn="ctr">
          <a:solidFill>
            <a:schemeClr val="tx1"/>
          </a:solidFill>
          <a:prstDash val="solid"/>
          <a:headEnd type="none" w="med" len="med"/>
          <a:tailEnd type="none" w="med" len="med"/>
        </a:ln>
        <a:effectLst/>
      </dsp:spPr>
      <dsp:style>
        <a:lnRef idx="2">
          <a:scrgbClr r="0" g="0" b="0"/>
        </a:lnRef>
        <a:fillRef idx="0">
          <a:scrgbClr r="0" g="0" b="0"/>
        </a:fillRef>
        <a:effectRef idx="0">
          <a:scrgbClr r="0" g="0" b="0"/>
        </a:effectRef>
        <a:fontRef idx="minor"/>
      </dsp:style>
    </dsp:sp>
    <dsp:sp modelId="{978BE156-825E-44F7-B2F9-35FCF9A30B09}">
      <dsp:nvSpPr>
        <dsp:cNvPr id="0" name=""/>
        <dsp:cNvSpPr/>
      </dsp:nvSpPr>
      <dsp:spPr>
        <a:xfrm>
          <a:off x="6479738" y="3797554"/>
          <a:ext cx="562003" cy="921934"/>
        </a:xfrm>
        <a:custGeom>
          <a:avLst/>
          <a:gdLst/>
          <a:ahLst/>
          <a:cxnLst/>
          <a:rect l="0" t="0" r="0" b="0"/>
          <a:pathLst>
            <a:path>
              <a:moveTo>
                <a:pt x="0" y="0"/>
              </a:moveTo>
              <a:lnTo>
                <a:pt x="261563" y="0"/>
              </a:lnTo>
              <a:lnTo>
                <a:pt x="261563" y="921934"/>
              </a:lnTo>
              <a:lnTo>
                <a:pt x="562003" y="921934"/>
              </a:lnTo>
            </a:path>
          </a:pathLst>
        </a:custGeom>
        <a:noFill/>
        <a:ln w="57150" cap="flat" cmpd="sng" algn="ctr">
          <a:solidFill>
            <a:schemeClr val="tx1"/>
          </a:solidFill>
          <a:prstDash val="solid"/>
          <a:headEnd type="none" w="med" len="med"/>
          <a:tailEnd type="none" w="med" len="med"/>
        </a:ln>
        <a:effectLst/>
      </dsp:spPr>
      <dsp:style>
        <a:lnRef idx="2">
          <a:scrgbClr r="0" g="0" b="0"/>
        </a:lnRef>
        <a:fillRef idx="0">
          <a:scrgbClr r="0" g="0" b="0"/>
        </a:fillRef>
        <a:effectRef idx="0">
          <a:scrgbClr r="0" g="0" b="0"/>
        </a:effectRef>
        <a:fontRef idx="minor"/>
      </dsp:style>
    </dsp:sp>
    <dsp:sp modelId="{15CFBFA4-0D83-492D-B757-E260371DED93}">
      <dsp:nvSpPr>
        <dsp:cNvPr id="0" name=""/>
        <dsp:cNvSpPr/>
      </dsp:nvSpPr>
      <dsp:spPr>
        <a:xfrm>
          <a:off x="9976439" y="1064203"/>
          <a:ext cx="538388" cy="1444329"/>
        </a:xfrm>
        <a:custGeom>
          <a:avLst/>
          <a:gdLst/>
          <a:ahLst/>
          <a:cxnLst/>
          <a:rect l="0" t="0" r="0" b="0"/>
          <a:pathLst>
            <a:path>
              <a:moveTo>
                <a:pt x="0" y="1444329"/>
              </a:moveTo>
              <a:lnTo>
                <a:pt x="237948" y="1444329"/>
              </a:lnTo>
              <a:lnTo>
                <a:pt x="237948" y="0"/>
              </a:lnTo>
              <a:lnTo>
                <a:pt x="538388" y="0"/>
              </a:lnTo>
            </a:path>
          </a:pathLst>
        </a:custGeom>
        <a:noFill/>
        <a:ln w="57150" cap="flat" cmpd="sng" algn="ctr">
          <a:solidFill>
            <a:schemeClr val="tx1"/>
          </a:solidFill>
          <a:prstDash val="solid"/>
          <a:headEnd type="none" w="med" len="med"/>
          <a:tailEnd type="none" w="med" len="med"/>
        </a:ln>
        <a:effectLst/>
      </dsp:spPr>
      <dsp:style>
        <a:lnRef idx="2">
          <a:scrgbClr r="0" g="0" b="0"/>
        </a:lnRef>
        <a:fillRef idx="0">
          <a:scrgbClr r="0" g="0" b="0"/>
        </a:fillRef>
        <a:effectRef idx="0">
          <a:scrgbClr r="0" g="0" b="0"/>
        </a:effectRef>
        <a:fontRef idx="minor"/>
      </dsp:style>
    </dsp:sp>
    <dsp:sp modelId="{F7D1236A-A1F4-4508-8406-C61727EEFBF1}">
      <dsp:nvSpPr>
        <dsp:cNvPr id="0" name=""/>
        <dsp:cNvSpPr/>
      </dsp:nvSpPr>
      <dsp:spPr>
        <a:xfrm>
          <a:off x="6479738" y="2508533"/>
          <a:ext cx="560080" cy="1289021"/>
        </a:xfrm>
        <a:custGeom>
          <a:avLst/>
          <a:gdLst/>
          <a:ahLst/>
          <a:cxnLst/>
          <a:rect l="0" t="0" r="0" b="0"/>
          <a:pathLst>
            <a:path>
              <a:moveTo>
                <a:pt x="0" y="1289021"/>
              </a:moveTo>
              <a:lnTo>
                <a:pt x="259640" y="1289021"/>
              </a:lnTo>
              <a:lnTo>
                <a:pt x="259640" y="0"/>
              </a:lnTo>
              <a:lnTo>
                <a:pt x="560080" y="0"/>
              </a:lnTo>
            </a:path>
          </a:pathLst>
        </a:custGeom>
        <a:noFill/>
        <a:ln w="57150" cap="flat" cmpd="sng" algn="ctr">
          <a:solidFill>
            <a:schemeClr val="tx1"/>
          </a:solidFill>
          <a:prstDash val="solid"/>
          <a:headEnd type="none" w="med" len="med"/>
          <a:tailEnd type="none" w="med" len="med"/>
        </a:ln>
        <a:effectLst/>
      </dsp:spPr>
      <dsp:style>
        <a:lnRef idx="2">
          <a:scrgbClr r="0" g="0" b="0"/>
        </a:lnRef>
        <a:fillRef idx="0">
          <a:scrgbClr r="0" g="0" b="0"/>
        </a:fillRef>
        <a:effectRef idx="0">
          <a:scrgbClr r="0" g="0" b="0"/>
        </a:effectRef>
        <a:fontRef idx="minor"/>
      </dsp:style>
    </dsp:sp>
    <dsp:sp modelId="{9C8ADD18-BC58-448E-B6C3-91A64788D838}">
      <dsp:nvSpPr>
        <dsp:cNvPr id="0" name=""/>
        <dsp:cNvSpPr/>
      </dsp:nvSpPr>
      <dsp:spPr>
        <a:xfrm>
          <a:off x="2936621" y="2704786"/>
          <a:ext cx="606496" cy="1092768"/>
        </a:xfrm>
        <a:custGeom>
          <a:avLst/>
          <a:gdLst/>
          <a:ahLst/>
          <a:cxnLst/>
          <a:rect l="0" t="0" r="0" b="0"/>
          <a:pathLst>
            <a:path>
              <a:moveTo>
                <a:pt x="0" y="0"/>
              </a:moveTo>
              <a:lnTo>
                <a:pt x="306056" y="0"/>
              </a:lnTo>
              <a:lnTo>
                <a:pt x="306056" y="1092768"/>
              </a:lnTo>
              <a:lnTo>
                <a:pt x="606496" y="1092768"/>
              </a:lnTo>
            </a:path>
          </a:pathLst>
        </a:custGeom>
        <a:noFill/>
        <a:ln w="57150" cap="flat" cmpd="sng" algn="ctr">
          <a:solidFill>
            <a:schemeClr val="tx1"/>
          </a:solidFill>
          <a:prstDash val="solid"/>
          <a:headEnd type="none" w="med" len="med"/>
          <a:tailEnd type="none" w="med" len="med"/>
        </a:ln>
        <a:effectLst/>
      </dsp:spPr>
      <dsp:style>
        <a:lnRef idx="2">
          <a:scrgbClr r="0" g="0" b="0"/>
        </a:lnRef>
        <a:fillRef idx="0">
          <a:scrgbClr r="0" g="0" b="0"/>
        </a:fillRef>
        <a:effectRef idx="0">
          <a:scrgbClr r="0" g="0" b="0"/>
        </a:effectRef>
        <a:fontRef idx="minor"/>
      </dsp:style>
    </dsp:sp>
    <dsp:sp modelId="{CA7F6100-1198-4983-94CB-7D4021C024A3}">
      <dsp:nvSpPr>
        <dsp:cNvPr id="0" name=""/>
        <dsp:cNvSpPr/>
      </dsp:nvSpPr>
      <dsp:spPr>
        <a:xfrm>
          <a:off x="2936621" y="1584619"/>
          <a:ext cx="606496" cy="1120166"/>
        </a:xfrm>
        <a:custGeom>
          <a:avLst/>
          <a:gdLst/>
          <a:ahLst/>
          <a:cxnLst/>
          <a:rect l="0" t="0" r="0" b="0"/>
          <a:pathLst>
            <a:path>
              <a:moveTo>
                <a:pt x="0" y="1120166"/>
              </a:moveTo>
              <a:lnTo>
                <a:pt x="306056" y="1120166"/>
              </a:lnTo>
              <a:lnTo>
                <a:pt x="306056" y="0"/>
              </a:lnTo>
              <a:lnTo>
                <a:pt x="606496" y="0"/>
              </a:lnTo>
            </a:path>
          </a:pathLst>
        </a:custGeom>
        <a:noFill/>
        <a:ln w="57150" cap="flat" cmpd="sng" algn="ctr">
          <a:solidFill>
            <a:schemeClr val="tx1"/>
          </a:solidFill>
          <a:prstDash val="solid"/>
          <a:headEnd type="none" w="med" len="med"/>
          <a:tailEnd type="none" w="med" len="med"/>
        </a:ln>
        <a:effectLst/>
      </dsp:spPr>
      <dsp:style>
        <a:lnRef idx="2">
          <a:scrgbClr r="0" g="0" b="0"/>
        </a:lnRef>
        <a:fillRef idx="0">
          <a:scrgbClr r="0" g="0" b="0"/>
        </a:fillRef>
        <a:effectRef idx="0">
          <a:scrgbClr r="0" g="0" b="0"/>
        </a:effectRef>
        <a:fontRef idx="minor"/>
      </dsp:style>
    </dsp:sp>
    <dsp:sp modelId="{F0979D18-5141-481F-B0FE-88FDCEE57ABD}">
      <dsp:nvSpPr>
        <dsp:cNvPr id="0" name=""/>
        <dsp:cNvSpPr/>
      </dsp:nvSpPr>
      <dsp:spPr>
        <a:xfrm>
          <a:off x="0" y="1970626"/>
          <a:ext cx="2936621" cy="1468319"/>
        </a:xfrm>
        <a:prstGeom prst="rect">
          <a:avLst/>
        </a:prstGeom>
        <a:solidFill>
          <a:srgbClr val="FFC000"/>
        </a:solidFill>
        <a:ln w="5715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smtClean="0">
              <a:latin typeface="+mn-lt"/>
            </a:rPr>
            <a:t>Person</a:t>
          </a:r>
          <a:endParaRPr lang="en-US" sz="2400" b="1" kern="1200" dirty="0">
            <a:latin typeface="+mn-lt"/>
          </a:endParaRPr>
        </a:p>
      </dsp:txBody>
      <dsp:txXfrm>
        <a:off x="0" y="1970626"/>
        <a:ext cx="2936621" cy="1468319"/>
      </dsp:txXfrm>
    </dsp:sp>
    <dsp:sp modelId="{B58E38B5-5017-438D-AF94-EE9FFCA73E4F}">
      <dsp:nvSpPr>
        <dsp:cNvPr id="0" name=""/>
        <dsp:cNvSpPr/>
      </dsp:nvSpPr>
      <dsp:spPr>
        <a:xfrm>
          <a:off x="3543117" y="850459"/>
          <a:ext cx="2936621" cy="1468319"/>
        </a:xfrm>
        <a:prstGeom prst="rect">
          <a:avLst/>
        </a:prstGeom>
        <a:solidFill>
          <a:srgbClr val="00B0F0"/>
        </a:solidFill>
        <a:ln w="5715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smtClean="0"/>
            <a:t>Applicant</a:t>
          </a:r>
        </a:p>
      </dsp:txBody>
      <dsp:txXfrm>
        <a:off x="3543117" y="850459"/>
        <a:ext cx="2936621" cy="1468319"/>
      </dsp:txXfrm>
    </dsp:sp>
    <dsp:sp modelId="{C48FF570-87E3-4C51-95D1-519F93700092}">
      <dsp:nvSpPr>
        <dsp:cNvPr id="0" name=""/>
        <dsp:cNvSpPr/>
      </dsp:nvSpPr>
      <dsp:spPr>
        <a:xfrm>
          <a:off x="3543117" y="3063394"/>
          <a:ext cx="2936621" cy="1468319"/>
        </a:xfrm>
        <a:prstGeom prst="rect">
          <a:avLst/>
        </a:prstGeom>
        <a:solidFill>
          <a:srgbClr val="00B0F0"/>
        </a:solidFill>
        <a:ln w="5715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smtClean="0"/>
            <a:t>Worker</a:t>
          </a:r>
        </a:p>
      </dsp:txBody>
      <dsp:txXfrm>
        <a:off x="3543117" y="3063394"/>
        <a:ext cx="2936621" cy="1468319"/>
      </dsp:txXfrm>
    </dsp:sp>
    <dsp:sp modelId="{9CD1BBF6-4FCD-47D8-80A9-8596846410FD}">
      <dsp:nvSpPr>
        <dsp:cNvPr id="0" name=""/>
        <dsp:cNvSpPr/>
      </dsp:nvSpPr>
      <dsp:spPr>
        <a:xfrm>
          <a:off x="7039818" y="1774373"/>
          <a:ext cx="2936621" cy="1468319"/>
        </a:xfrm>
        <a:prstGeom prst="rect">
          <a:avLst/>
        </a:prstGeom>
        <a:solidFill>
          <a:srgbClr val="92D050"/>
        </a:solidFill>
        <a:ln w="5715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smtClean="0"/>
            <a:t>Position</a:t>
          </a:r>
        </a:p>
      </dsp:txBody>
      <dsp:txXfrm>
        <a:off x="7039818" y="1774373"/>
        <a:ext cx="2936621" cy="1468319"/>
      </dsp:txXfrm>
    </dsp:sp>
    <dsp:sp modelId="{0EB8D792-B959-447A-B0D8-660A9ABE58D5}">
      <dsp:nvSpPr>
        <dsp:cNvPr id="0" name=""/>
        <dsp:cNvSpPr/>
      </dsp:nvSpPr>
      <dsp:spPr>
        <a:xfrm>
          <a:off x="10514828" y="330044"/>
          <a:ext cx="2936621" cy="1468319"/>
        </a:xfrm>
        <a:prstGeom prst="rect">
          <a:avLst/>
        </a:prstGeom>
        <a:solidFill>
          <a:srgbClr val="FF0000"/>
        </a:solidFill>
        <a:ln w="5715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smtClean="0"/>
            <a:t>Jobs</a:t>
          </a:r>
        </a:p>
      </dsp:txBody>
      <dsp:txXfrm>
        <a:off x="10514828" y="330044"/>
        <a:ext cx="2936621" cy="1468319"/>
      </dsp:txXfrm>
    </dsp:sp>
    <dsp:sp modelId="{68A3E57A-63C3-475F-8A75-F4CA3D234297}">
      <dsp:nvSpPr>
        <dsp:cNvPr id="0" name=""/>
        <dsp:cNvSpPr/>
      </dsp:nvSpPr>
      <dsp:spPr>
        <a:xfrm>
          <a:off x="7041741" y="3985329"/>
          <a:ext cx="2936621" cy="1468319"/>
        </a:xfrm>
        <a:prstGeom prst="rect">
          <a:avLst/>
        </a:prstGeom>
        <a:solidFill>
          <a:srgbClr val="92D050"/>
        </a:solidFill>
        <a:ln w="5715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smtClean="0"/>
            <a:t>Employment</a:t>
          </a:r>
          <a:r>
            <a:rPr lang="en-US" sz="2400" kern="1200" dirty="0" smtClean="0"/>
            <a:t>	</a:t>
          </a:r>
        </a:p>
      </dsp:txBody>
      <dsp:txXfrm>
        <a:off x="7041741" y="3985329"/>
        <a:ext cx="2936621" cy="1468319"/>
      </dsp:txXfrm>
    </dsp:sp>
    <dsp:sp modelId="{19755FD1-A49D-4D8A-A382-BF009AA4E97A}">
      <dsp:nvSpPr>
        <dsp:cNvPr id="0" name=""/>
        <dsp:cNvSpPr/>
      </dsp:nvSpPr>
      <dsp:spPr>
        <a:xfrm>
          <a:off x="10514828" y="5074603"/>
          <a:ext cx="2936621" cy="1468319"/>
        </a:xfrm>
        <a:prstGeom prst="rect">
          <a:avLst/>
        </a:prstGeom>
        <a:solidFill>
          <a:srgbClr val="FF0000"/>
        </a:solidFill>
        <a:ln w="5715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smtClean="0"/>
            <a:t>Legal entity</a:t>
          </a:r>
        </a:p>
      </dsp:txBody>
      <dsp:txXfrm>
        <a:off x="10514828" y="5074603"/>
        <a:ext cx="2936621" cy="1468319"/>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898102" y="0"/>
            <a:ext cx="2982119" cy="464820"/>
          </a:xfrm>
          <a:prstGeom prst="rect">
            <a:avLst/>
          </a:prstGeom>
        </p:spPr>
        <p:txBody>
          <a:bodyPr vert="horz" lIns="92446" tIns="46223" rIns="92446" bIns="46223" rtlCol="0"/>
          <a:lstStyle>
            <a:lvl1pPr algn="r">
              <a:defRPr sz="1200"/>
            </a:lvl1pPr>
          </a:lstStyle>
          <a:p>
            <a:fld id="{1C3F5198-D814-4F07-A84F-942E63C84983}" type="datetimeFigureOut">
              <a:rPr lang="en-US" smtClean="0">
                <a:latin typeface="Segoe UI" pitchFamily="34" charset="0"/>
              </a:rPr>
              <a:pPr/>
              <a:t>2/26/2014</a:t>
            </a:fld>
            <a:endParaRPr lang="en-US" dirty="0">
              <a:latin typeface="Segoe UI" pitchFamily="34" charset="0"/>
            </a:endParaRPr>
          </a:p>
        </p:txBody>
      </p:sp>
      <p:sp>
        <p:nvSpPr>
          <p:cNvPr id="4" name="Footer Placeholder 3"/>
          <p:cNvSpPr>
            <a:spLocks noGrp="1"/>
          </p:cNvSpPr>
          <p:nvPr>
            <p:ph type="ftr" sz="quarter" idx="2"/>
          </p:nvPr>
        </p:nvSpPr>
        <p:spPr>
          <a:xfrm>
            <a:off x="0" y="8829967"/>
            <a:ext cx="6270096" cy="464820"/>
          </a:xfrm>
          <a:prstGeom prst="rect">
            <a:avLst/>
          </a:prstGeom>
        </p:spPr>
        <p:txBody>
          <a:bodyPr vert="horz" lIns="92446" tIns="46223" rIns="92446" bIns="46223" rtlCol="0" anchor="b"/>
          <a:lstStyle>
            <a:lvl1pPr algn="l">
              <a:defRPr sz="1200"/>
            </a:lvl1pPr>
          </a:lstStyle>
          <a:p>
            <a:r>
              <a:rPr lang="en-US" sz="500"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70096" y="8829967"/>
            <a:ext cx="610124" cy="464820"/>
          </a:xfrm>
          <a:prstGeom prst="rect">
            <a:avLst/>
          </a:prstGeom>
        </p:spPr>
        <p:txBody>
          <a:bodyPr vert="horz" lIns="92446" tIns="46223" rIns="92446" bIns="46223"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
        <p:nvSpPr>
          <p:cNvPr id="8" name="Header Placeholder 5"/>
          <p:cNvSpPr>
            <a:spLocks noGrp="1"/>
          </p:cNvSpPr>
          <p:nvPr>
            <p:ph type="hdr" sz="quarter"/>
          </p:nvPr>
        </p:nvSpPr>
        <p:spPr>
          <a:xfrm>
            <a:off x="0" y="0"/>
            <a:ext cx="2982119" cy="464820"/>
          </a:xfrm>
          <a:prstGeom prst="rect">
            <a:avLst/>
          </a:prstGeom>
        </p:spPr>
        <p:txBody>
          <a:bodyPr vert="horz" lIns="92446" tIns="46223" rIns="92446" bIns="46223" rtlCol="0"/>
          <a:lstStyle>
            <a:defPPr>
              <a:defRPr lang="en-US"/>
            </a:defPPr>
            <a:lvl1pPr marL="0" algn="l" defTabSz="693594" rtl="0" eaLnBrk="1" latinLnBrk="0" hangingPunct="1">
              <a:defRPr sz="1400" kern="1200">
                <a:solidFill>
                  <a:schemeClr val="tx1"/>
                </a:solidFill>
                <a:latin typeface="+mn-lt"/>
                <a:ea typeface="+mn-ea"/>
                <a:cs typeface="+mn-cs"/>
              </a:defRPr>
            </a:lvl1pPr>
            <a:lvl2pPr marL="346797" algn="l" defTabSz="693594" rtl="0" eaLnBrk="1" latinLnBrk="0" hangingPunct="1">
              <a:defRPr sz="1400" kern="1200">
                <a:solidFill>
                  <a:schemeClr val="tx1"/>
                </a:solidFill>
                <a:latin typeface="+mn-lt"/>
                <a:ea typeface="+mn-ea"/>
                <a:cs typeface="+mn-cs"/>
              </a:defRPr>
            </a:lvl2pPr>
            <a:lvl3pPr marL="693594" algn="l" defTabSz="693594" rtl="0" eaLnBrk="1" latinLnBrk="0" hangingPunct="1">
              <a:defRPr sz="1400" kern="1200">
                <a:solidFill>
                  <a:schemeClr val="tx1"/>
                </a:solidFill>
                <a:latin typeface="+mn-lt"/>
                <a:ea typeface="+mn-ea"/>
                <a:cs typeface="+mn-cs"/>
              </a:defRPr>
            </a:lvl3pPr>
            <a:lvl4pPr marL="1040390" algn="l" defTabSz="693594" rtl="0" eaLnBrk="1" latinLnBrk="0" hangingPunct="1">
              <a:defRPr sz="1400" kern="1200">
                <a:solidFill>
                  <a:schemeClr val="tx1"/>
                </a:solidFill>
                <a:latin typeface="+mn-lt"/>
                <a:ea typeface="+mn-ea"/>
                <a:cs typeface="+mn-cs"/>
              </a:defRPr>
            </a:lvl4pPr>
            <a:lvl5pPr marL="1387187" algn="l" defTabSz="693594" rtl="0" eaLnBrk="1" latinLnBrk="0" hangingPunct="1">
              <a:defRPr sz="1400" kern="1200">
                <a:solidFill>
                  <a:schemeClr val="tx1"/>
                </a:solidFill>
                <a:latin typeface="+mn-lt"/>
                <a:ea typeface="+mn-ea"/>
                <a:cs typeface="+mn-cs"/>
              </a:defRPr>
            </a:lvl5pPr>
            <a:lvl6pPr marL="1733984" algn="l" defTabSz="693594" rtl="0" eaLnBrk="1" latinLnBrk="0" hangingPunct="1">
              <a:defRPr sz="1400" kern="1200">
                <a:solidFill>
                  <a:schemeClr val="tx1"/>
                </a:solidFill>
                <a:latin typeface="+mn-lt"/>
                <a:ea typeface="+mn-ea"/>
                <a:cs typeface="+mn-cs"/>
              </a:defRPr>
            </a:lvl6pPr>
            <a:lvl7pPr marL="2080780" algn="l" defTabSz="693594" rtl="0" eaLnBrk="1" latinLnBrk="0" hangingPunct="1">
              <a:defRPr sz="1400" kern="1200">
                <a:solidFill>
                  <a:schemeClr val="tx1"/>
                </a:solidFill>
                <a:latin typeface="+mn-lt"/>
                <a:ea typeface="+mn-ea"/>
                <a:cs typeface="+mn-cs"/>
              </a:defRPr>
            </a:lvl7pPr>
            <a:lvl8pPr marL="2427577" algn="l" defTabSz="693594" rtl="0" eaLnBrk="1" latinLnBrk="0" hangingPunct="1">
              <a:defRPr sz="1400" kern="1200">
                <a:solidFill>
                  <a:schemeClr val="tx1"/>
                </a:solidFill>
                <a:latin typeface="+mn-lt"/>
                <a:ea typeface="+mn-ea"/>
                <a:cs typeface="+mn-cs"/>
              </a:defRPr>
            </a:lvl8pPr>
            <a:lvl9pPr marL="2774374" algn="l" defTabSz="693594" rtl="0" eaLnBrk="1" latinLnBrk="0" hangingPunct="1">
              <a:defRPr sz="1400" kern="1200">
                <a:solidFill>
                  <a:schemeClr val="tx1"/>
                </a:solidFill>
                <a:latin typeface="+mn-lt"/>
                <a:ea typeface="+mn-ea"/>
                <a:cs typeface="+mn-cs"/>
              </a:defRPr>
            </a:lvl9pPr>
          </a:lstStyle>
          <a:p>
            <a:r>
              <a:rPr lang="en-US" dirty="0" smtClean="0">
                <a:latin typeface="Segoe UI" pitchFamily="34" charset="0"/>
                <a:ea typeface="Segoe UI" pitchFamily="34" charset="0"/>
                <a:cs typeface="Segoe UI" pitchFamily="34" charset="0"/>
              </a:rPr>
              <a:t>&lt;Event Name&gt;</a:t>
            </a:r>
            <a:endParaRPr lang="en-US"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atin typeface="Segoe UI" pitchFamily="34" charset="0"/>
              </a:defRPr>
            </a:lvl1pPr>
          </a:lstStyle>
          <a:p>
            <a:fld id="{7C3FBCD4-166E-446F-AF18-7D4A0CF9AEF6}" type="datetimeFigureOut">
              <a:rPr lang="en-US" smtClean="0"/>
              <a:pPr/>
              <a:t>2/26/2014</a:t>
            </a:fld>
            <a:endParaRPr lang="en-US" dirty="0"/>
          </a:p>
        </p:txBody>
      </p:sp>
      <p:sp>
        <p:nvSpPr>
          <p:cNvPr id="4" name="Slide Image Placeholder 3"/>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2446" tIns="46223" rIns="92446" bIns="46223"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6193632" cy="464820"/>
          </a:xfrm>
          <a:prstGeom prst="rect">
            <a:avLst/>
          </a:prstGeom>
        </p:spPr>
        <p:txBody>
          <a:bodyPr vert="horz" lIns="92446" tIns="46223" rIns="92446" bIns="46223" rtlCol="0" anchor="b"/>
          <a:lstStyle>
            <a:lvl1pPr algn="l">
              <a:defRPr sz="500">
                <a:latin typeface="Segoe" pitchFamily="34" charset="0"/>
              </a:defRPr>
            </a:lvl1p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93631" y="8829967"/>
            <a:ext cx="686589" cy="464820"/>
          </a:xfrm>
          <a:prstGeom prst="rect">
            <a:avLst/>
          </a:prstGeom>
        </p:spPr>
        <p:txBody>
          <a:bodyPr vert="horz" lIns="92446" tIns="46223" rIns="92446" bIns="46223" rtlCol="0" anchor="b"/>
          <a:lstStyle>
            <a:lvl1pPr algn="r">
              <a:defRPr sz="1200">
                <a:latin typeface="Segoe UI" pitchFamily="34" charset="0"/>
              </a:defRPr>
            </a:lvl1pPr>
          </a:lstStyle>
          <a:p>
            <a:fld id="{8B263312-38AA-4E1E-B2B5-0F8F122B24FE}" type="slidenum">
              <a:rPr lang="en-US" smtClean="0"/>
              <a:pPr/>
              <a:t>‹#›</a:t>
            </a:fld>
            <a:endParaRPr lang="en-US" dirty="0"/>
          </a:p>
        </p:txBody>
      </p:sp>
      <p:sp>
        <p:nvSpPr>
          <p:cNvPr id="9" name="Header Placeholder 5"/>
          <p:cNvSpPr>
            <a:spLocks noGrp="1"/>
          </p:cNvSpPr>
          <p:nvPr>
            <p:ph type="hdr" sz="quarter"/>
          </p:nvPr>
        </p:nvSpPr>
        <p:spPr>
          <a:xfrm>
            <a:off x="0" y="0"/>
            <a:ext cx="2982119" cy="464820"/>
          </a:xfrm>
          <a:prstGeom prst="rect">
            <a:avLst/>
          </a:prstGeom>
        </p:spPr>
        <p:txBody>
          <a:bodyPr vert="horz" lIns="92446" tIns="46223" rIns="92446" bIns="46223" rtlCol="0"/>
          <a:lstStyle>
            <a:defPPr>
              <a:defRPr lang="en-US"/>
            </a:defPPr>
            <a:lvl1pPr marL="0" algn="l" defTabSz="693594" rtl="0" eaLnBrk="1" latinLnBrk="0" hangingPunct="1">
              <a:defRPr sz="1400" kern="1200">
                <a:solidFill>
                  <a:schemeClr val="tx1"/>
                </a:solidFill>
                <a:latin typeface="+mn-lt"/>
                <a:ea typeface="+mn-ea"/>
                <a:cs typeface="+mn-cs"/>
              </a:defRPr>
            </a:lvl1pPr>
            <a:lvl2pPr marL="346797" algn="l" defTabSz="693594" rtl="0" eaLnBrk="1" latinLnBrk="0" hangingPunct="1">
              <a:defRPr sz="1400" kern="1200">
                <a:solidFill>
                  <a:schemeClr val="tx1"/>
                </a:solidFill>
                <a:latin typeface="+mn-lt"/>
                <a:ea typeface="+mn-ea"/>
                <a:cs typeface="+mn-cs"/>
              </a:defRPr>
            </a:lvl2pPr>
            <a:lvl3pPr marL="693594" algn="l" defTabSz="693594" rtl="0" eaLnBrk="1" latinLnBrk="0" hangingPunct="1">
              <a:defRPr sz="1400" kern="1200">
                <a:solidFill>
                  <a:schemeClr val="tx1"/>
                </a:solidFill>
                <a:latin typeface="+mn-lt"/>
                <a:ea typeface="+mn-ea"/>
                <a:cs typeface="+mn-cs"/>
              </a:defRPr>
            </a:lvl3pPr>
            <a:lvl4pPr marL="1040390" algn="l" defTabSz="693594" rtl="0" eaLnBrk="1" latinLnBrk="0" hangingPunct="1">
              <a:defRPr sz="1400" kern="1200">
                <a:solidFill>
                  <a:schemeClr val="tx1"/>
                </a:solidFill>
                <a:latin typeface="+mn-lt"/>
                <a:ea typeface="+mn-ea"/>
                <a:cs typeface="+mn-cs"/>
              </a:defRPr>
            </a:lvl4pPr>
            <a:lvl5pPr marL="1387187" algn="l" defTabSz="693594" rtl="0" eaLnBrk="1" latinLnBrk="0" hangingPunct="1">
              <a:defRPr sz="1400" kern="1200">
                <a:solidFill>
                  <a:schemeClr val="tx1"/>
                </a:solidFill>
                <a:latin typeface="+mn-lt"/>
                <a:ea typeface="+mn-ea"/>
                <a:cs typeface="+mn-cs"/>
              </a:defRPr>
            </a:lvl5pPr>
            <a:lvl6pPr marL="1733984" algn="l" defTabSz="693594" rtl="0" eaLnBrk="1" latinLnBrk="0" hangingPunct="1">
              <a:defRPr sz="1400" kern="1200">
                <a:solidFill>
                  <a:schemeClr val="tx1"/>
                </a:solidFill>
                <a:latin typeface="+mn-lt"/>
                <a:ea typeface="+mn-ea"/>
                <a:cs typeface="+mn-cs"/>
              </a:defRPr>
            </a:lvl6pPr>
            <a:lvl7pPr marL="2080780" algn="l" defTabSz="693594" rtl="0" eaLnBrk="1" latinLnBrk="0" hangingPunct="1">
              <a:defRPr sz="1400" kern="1200">
                <a:solidFill>
                  <a:schemeClr val="tx1"/>
                </a:solidFill>
                <a:latin typeface="+mn-lt"/>
                <a:ea typeface="+mn-ea"/>
                <a:cs typeface="+mn-cs"/>
              </a:defRPr>
            </a:lvl7pPr>
            <a:lvl8pPr marL="2427577" algn="l" defTabSz="693594" rtl="0" eaLnBrk="1" latinLnBrk="0" hangingPunct="1">
              <a:defRPr sz="1400" kern="1200">
                <a:solidFill>
                  <a:schemeClr val="tx1"/>
                </a:solidFill>
                <a:latin typeface="+mn-lt"/>
                <a:ea typeface="+mn-ea"/>
                <a:cs typeface="+mn-cs"/>
              </a:defRPr>
            </a:lvl8pPr>
            <a:lvl9pPr marL="2774374" algn="l" defTabSz="693594" rtl="0" eaLnBrk="1" latinLnBrk="0" hangingPunct="1">
              <a:defRPr sz="1400" kern="1200">
                <a:solidFill>
                  <a:schemeClr val="tx1"/>
                </a:solidFill>
                <a:latin typeface="+mn-lt"/>
                <a:ea typeface="+mn-ea"/>
                <a:cs typeface="+mn-cs"/>
              </a:defRPr>
            </a:lvl9pPr>
          </a:lstStyle>
          <a:p>
            <a:r>
              <a:rPr lang="en-US" dirty="0" smtClean="0">
                <a:latin typeface="Segoe UI" pitchFamily="34" charset="0"/>
                <a:ea typeface="Segoe UI" pitchFamily="34" charset="0"/>
                <a:cs typeface="Segoe UI" pitchFamily="34" charset="0"/>
              </a:rPr>
              <a:t>&lt;Event Name&gt;</a:t>
            </a:r>
            <a:endParaRPr lang="en-US"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1371727" rtl="0" eaLnBrk="1" latinLnBrk="0" hangingPunct="1">
      <a:lnSpc>
        <a:spcPct val="90000"/>
      </a:lnSpc>
      <a:spcAft>
        <a:spcPts val="500"/>
      </a:spcAft>
      <a:defRPr sz="1400" kern="1200">
        <a:solidFill>
          <a:schemeClr val="tx1"/>
        </a:solidFill>
        <a:latin typeface="Segoe UI" pitchFamily="34" charset="0"/>
        <a:ea typeface="+mn-ea"/>
        <a:cs typeface="+mn-cs"/>
      </a:defRPr>
    </a:lvl1pPr>
    <a:lvl2pPr marL="319514" indent="-158765" algn="l" defTabSz="1371727" rtl="0" eaLnBrk="1" latinLnBrk="0" hangingPunct="1">
      <a:lnSpc>
        <a:spcPct val="90000"/>
      </a:lnSpc>
      <a:spcAft>
        <a:spcPts val="500"/>
      </a:spcAft>
      <a:buFont typeface="Arial" pitchFamily="34" charset="0"/>
      <a:buChar char="•"/>
      <a:defRPr sz="1400" kern="1200">
        <a:solidFill>
          <a:schemeClr val="tx1"/>
        </a:solidFill>
        <a:latin typeface="Segoe UI" pitchFamily="34" charset="0"/>
        <a:ea typeface="+mn-ea"/>
        <a:cs typeface="+mn-cs"/>
      </a:defRPr>
    </a:lvl2pPr>
    <a:lvl3pPr marL="492171" indent="-172658" algn="l" defTabSz="1371727" rtl="0" eaLnBrk="1" latinLnBrk="0" hangingPunct="1">
      <a:lnSpc>
        <a:spcPct val="90000"/>
      </a:lnSpc>
      <a:spcAft>
        <a:spcPts val="500"/>
      </a:spcAft>
      <a:buFont typeface="Arial" pitchFamily="34" charset="0"/>
      <a:buChar char="•"/>
      <a:defRPr sz="1400" kern="1200">
        <a:solidFill>
          <a:schemeClr val="tx1"/>
        </a:solidFill>
        <a:latin typeface="Segoe UI" pitchFamily="34" charset="0"/>
        <a:ea typeface="+mn-ea"/>
        <a:cs typeface="+mn-cs"/>
      </a:defRPr>
    </a:lvl3pPr>
    <a:lvl4pPr marL="724366" indent="-220286" algn="l" defTabSz="1371727" rtl="0" eaLnBrk="1" latinLnBrk="0" hangingPunct="1">
      <a:lnSpc>
        <a:spcPct val="90000"/>
      </a:lnSpc>
      <a:spcAft>
        <a:spcPts val="500"/>
      </a:spcAft>
      <a:buFont typeface="Arial" pitchFamily="34" charset="0"/>
      <a:buChar char="•"/>
      <a:defRPr sz="1400" kern="1200">
        <a:solidFill>
          <a:schemeClr val="tx1"/>
        </a:solidFill>
        <a:latin typeface="Segoe UI" pitchFamily="34" charset="0"/>
        <a:ea typeface="+mn-ea"/>
        <a:cs typeface="+mn-cs"/>
      </a:defRPr>
    </a:lvl4pPr>
    <a:lvl5pPr marL="922821" indent="-172658" algn="l" defTabSz="1371727" rtl="0" eaLnBrk="1" latinLnBrk="0" hangingPunct="1">
      <a:lnSpc>
        <a:spcPct val="90000"/>
      </a:lnSpc>
      <a:spcAft>
        <a:spcPts val="500"/>
      </a:spcAft>
      <a:buFont typeface="Arial" pitchFamily="34" charset="0"/>
      <a:buChar char="•"/>
      <a:defRPr sz="1400" kern="1200">
        <a:solidFill>
          <a:schemeClr val="tx1"/>
        </a:solidFill>
        <a:latin typeface="Segoe UI" pitchFamily="34" charset="0"/>
        <a:ea typeface="+mn-ea"/>
        <a:cs typeface="+mn-cs"/>
      </a:defRPr>
    </a:lvl5pPr>
    <a:lvl6pPr marL="3429321" algn="l" defTabSz="1371727" rtl="0" eaLnBrk="1" latinLnBrk="0" hangingPunct="1">
      <a:defRPr sz="1800" kern="1200">
        <a:solidFill>
          <a:schemeClr val="tx1"/>
        </a:solidFill>
        <a:latin typeface="+mn-lt"/>
        <a:ea typeface="+mn-ea"/>
        <a:cs typeface="+mn-cs"/>
      </a:defRPr>
    </a:lvl6pPr>
    <a:lvl7pPr marL="4115184" algn="l" defTabSz="1371727" rtl="0" eaLnBrk="1" latinLnBrk="0" hangingPunct="1">
      <a:defRPr sz="1800" kern="1200">
        <a:solidFill>
          <a:schemeClr val="tx1"/>
        </a:solidFill>
        <a:latin typeface="+mn-lt"/>
        <a:ea typeface="+mn-ea"/>
        <a:cs typeface="+mn-cs"/>
      </a:defRPr>
    </a:lvl7pPr>
    <a:lvl8pPr marL="4801048" algn="l" defTabSz="1371727" rtl="0" eaLnBrk="1" latinLnBrk="0" hangingPunct="1">
      <a:defRPr sz="1800" kern="1200">
        <a:solidFill>
          <a:schemeClr val="tx1"/>
        </a:solidFill>
        <a:latin typeface="+mn-lt"/>
        <a:ea typeface="+mn-ea"/>
        <a:cs typeface="+mn-cs"/>
      </a:defRPr>
    </a:lvl8pPr>
    <a:lvl9pPr marL="5486912" algn="l" defTabSz="1371727"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1846530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Tree>
    <p:extLst>
      <p:ext uri="{BB962C8B-B14F-4D97-AF65-F5344CB8AC3E}">
        <p14:creationId xmlns:p14="http://schemas.microsoft.com/office/powerpoint/2010/main" val="3931942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1937822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40000" lnSpcReduction="20000"/>
          </a:bodyPr>
          <a:lstStyle/>
          <a:p>
            <a:r>
              <a:rPr lang="en-US" sz="1000" b="1" dirty="0" smtClean="0">
                <a:latin typeface="Arial" pitchFamily="34" charset="0"/>
                <a:cs typeface="Arial" pitchFamily="34" charset="0"/>
              </a:rPr>
              <a:t>Timing:</a:t>
            </a:r>
            <a:r>
              <a:rPr lang="en-US" sz="1000" dirty="0" smtClean="0">
                <a:latin typeface="Arial" pitchFamily="34" charset="0"/>
                <a:cs typeface="Arial" pitchFamily="34" charset="0"/>
              </a:rPr>
              <a:t> 8 minutes</a:t>
            </a:r>
          </a:p>
          <a:p>
            <a:r>
              <a:rPr lang="en-US" sz="1000" b="1" dirty="0" smtClean="0">
                <a:latin typeface="Arial" pitchFamily="34" charset="0"/>
                <a:cs typeface="Arial" pitchFamily="34" charset="0"/>
              </a:rPr>
              <a:t> </a:t>
            </a:r>
            <a:endParaRPr lang="en-US" sz="1000" dirty="0" smtClean="0">
              <a:latin typeface="Arial" pitchFamily="34" charset="0"/>
              <a:cs typeface="Arial" pitchFamily="34" charset="0"/>
            </a:endParaRPr>
          </a:p>
          <a:p>
            <a:r>
              <a:rPr lang="en-US" sz="1000" b="1" dirty="0" smtClean="0">
                <a:latin typeface="Arial" pitchFamily="34" charset="0"/>
                <a:cs typeface="Arial" pitchFamily="34" charset="0"/>
              </a:rPr>
              <a:t>Key Points:</a:t>
            </a:r>
            <a:endParaRPr lang="en-US" sz="1000" dirty="0" smtClean="0">
              <a:latin typeface="Arial" pitchFamily="34" charset="0"/>
              <a:cs typeface="Arial" pitchFamily="34" charset="0"/>
            </a:endParaRPr>
          </a:p>
          <a:p>
            <a:pPr marL="167970" indent="-167970">
              <a:buFont typeface="Arial" pitchFamily="34" charset="0"/>
              <a:buChar char="•"/>
            </a:pPr>
            <a:r>
              <a:rPr lang="en-US" sz="1000" dirty="0" smtClean="0">
                <a:latin typeface="Arial" pitchFamily="34" charset="0"/>
                <a:cs typeface="Arial" pitchFamily="34" charset="0"/>
              </a:rPr>
              <a:t>HR professionals strive </a:t>
            </a:r>
            <a:r>
              <a:rPr lang="en-US" sz="1000" baseline="0" dirty="0" smtClean="0">
                <a:latin typeface="Arial" pitchFamily="34" charset="0"/>
                <a:cs typeface="Arial" pitchFamily="34" charset="0"/>
              </a:rPr>
              <a:t>to transition from administrative/tactical HR to Strategic HR.</a:t>
            </a:r>
          </a:p>
          <a:p>
            <a:pPr marL="167970" indent="-167970">
              <a:buFont typeface="Arial" pitchFamily="34" charset="0"/>
              <a:buChar char="•"/>
            </a:pPr>
            <a:r>
              <a:rPr lang="en-US" sz="1000" baseline="0" dirty="0" smtClean="0">
                <a:latin typeface="Arial" pitchFamily="34" charset="0"/>
                <a:cs typeface="Arial" pitchFamily="34" charset="0"/>
              </a:rPr>
              <a:t>They want a single source of truth for data</a:t>
            </a:r>
          </a:p>
          <a:p>
            <a:pPr marL="167970" indent="-167970">
              <a:buFont typeface="Arial" pitchFamily="34" charset="0"/>
              <a:buChar char="•"/>
            </a:pPr>
            <a:r>
              <a:rPr lang="en-US" sz="1000" baseline="0" dirty="0" smtClean="0">
                <a:latin typeface="Arial" pitchFamily="34" charset="0"/>
                <a:cs typeface="Arial" pitchFamily="34" charset="0"/>
              </a:rPr>
              <a:t>They take sensitive employee data very seriously</a:t>
            </a:r>
          </a:p>
          <a:p>
            <a:pPr marL="167970" indent="-167970">
              <a:buFont typeface="Arial" pitchFamily="34" charset="0"/>
              <a:buChar char="•"/>
            </a:pPr>
            <a:r>
              <a:rPr lang="en-US" sz="1000" baseline="0" dirty="0" smtClean="0">
                <a:latin typeface="Arial" pitchFamily="34" charset="0"/>
                <a:cs typeface="Arial" pitchFamily="34" charset="0"/>
              </a:rPr>
              <a:t>They want to empower their employees and managers and focus on ensuring their organization is attracting and retaining the top talent.</a:t>
            </a:r>
          </a:p>
          <a:p>
            <a:pPr marL="167970" indent="-167970">
              <a:buFont typeface="Arial" pitchFamily="34" charset="0"/>
              <a:buChar char="•"/>
            </a:pPr>
            <a:r>
              <a:rPr lang="en-US" sz="1000" baseline="0" dirty="0" smtClean="0">
                <a:latin typeface="Arial" pitchFamily="34" charset="0"/>
                <a:cs typeface="Arial" pitchFamily="34" charset="0"/>
              </a:rPr>
              <a:t>Finally, they want to ensure that employees and managers in their organization are constantly developing, growing, and adapting as their organization changes.</a:t>
            </a:r>
          </a:p>
          <a:p>
            <a:endParaRPr lang="en-US" sz="1000" b="1" dirty="0" smtClean="0">
              <a:latin typeface="Arial" pitchFamily="34" charset="0"/>
              <a:cs typeface="Arial" pitchFamily="34" charset="0"/>
            </a:endParaRPr>
          </a:p>
          <a:p>
            <a:r>
              <a:rPr lang="en-US" sz="1000" b="1" dirty="0" smtClean="0">
                <a:latin typeface="Arial" pitchFamily="34" charset="0"/>
                <a:cs typeface="Arial" pitchFamily="34" charset="0"/>
              </a:rPr>
              <a:t>Script:</a:t>
            </a:r>
            <a:endParaRPr lang="en-US" sz="1000" dirty="0" smtClean="0">
              <a:latin typeface="Arial" pitchFamily="34" charset="0"/>
              <a:cs typeface="Arial" pitchFamily="34" charset="0"/>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000" b="1" kern="1200" dirty="0" smtClean="0">
                <a:solidFill>
                  <a:schemeClr val="tx1"/>
                </a:solidFill>
                <a:effectLst/>
                <a:latin typeface="Arial" panose="020B0604020202020204" pitchFamily="34" charset="0"/>
                <a:ea typeface="+mn-ea"/>
                <a:cs typeface="Arial" panose="020B0604020202020204" pitchFamily="34" charset="0"/>
              </a:rPr>
              <a:t>Today’s HR </a:t>
            </a:r>
            <a:r>
              <a:rPr lang="en-US" sz="1000" kern="1200" dirty="0" smtClean="0">
                <a:solidFill>
                  <a:schemeClr val="tx1"/>
                </a:solidFill>
                <a:effectLst/>
                <a:latin typeface="Arial" panose="020B0604020202020204" pitchFamily="34" charset="0"/>
                <a:ea typeface="+mn-ea"/>
                <a:cs typeface="Arial" panose="020B0604020202020204" pitchFamily="34" charset="0"/>
              </a:rPr>
              <a:t>offers </a:t>
            </a:r>
            <a:r>
              <a:rPr lang="en-US" sz="1000" b="1" kern="1200" dirty="0" smtClean="0">
                <a:solidFill>
                  <a:schemeClr val="tx1"/>
                </a:solidFill>
                <a:effectLst/>
                <a:latin typeface="Arial" panose="020B0604020202020204" pitchFamily="34" charset="0"/>
                <a:ea typeface="+mn-ea"/>
                <a:cs typeface="Arial" panose="020B0604020202020204" pitchFamily="34" charset="0"/>
              </a:rPr>
              <a:t>unprecedented opportunities </a:t>
            </a:r>
            <a:r>
              <a:rPr lang="en-US" sz="1000" kern="1200" dirty="0" smtClean="0">
                <a:solidFill>
                  <a:schemeClr val="tx1"/>
                </a:solidFill>
                <a:effectLst/>
                <a:latin typeface="Arial" panose="020B0604020202020204" pitchFamily="34" charset="0"/>
                <a:ea typeface="+mn-ea"/>
                <a:cs typeface="Arial" panose="020B0604020202020204" pitchFamily="34" charset="0"/>
              </a:rPr>
              <a:t>alongside some </a:t>
            </a:r>
            <a:r>
              <a:rPr lang="en-US" sz="1000" b="1" kern="1200" dirty="0" smtClean="0">
                <a:solidFill>
                  <a:schemeClr val="tx1"/>
                </a:solidFill>
                <a:effectLst/>
                <a:latin typeface="Arial" panose="020B0604020202020204" pitchFamily="34" charset="0"/>
                <a:ea typeface="+mn-ea"/>
                <a:cs typeface="Arial" panose="020B0604020202020204" pitchFamily="34" charset="0"/>
              </a:rPr>
              <a:t>daunting challenges</a:t>
            </a:r>
            <a:r>
              <a:rPr lang="en-US" sz="1000" kern="1200" dirty="0" smtClean="0">
                <a:solidFill>
                  <a:schemeClr val="tx1"/>
                </a:solidFill>
                <a:effectLst/>
                <a:latin typeface="Arial" panose="020B0604020202020204" pitchFamily="34" charset="0"/>
                <a:ea typeface="+mn-ea"/>
                <a:cs typeface="Arial" panose="020B0604020202020204" pitchFamily="34" charset="0"/>
              </a:rPr>
              <a:t>. </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000" kern="1200" dirty="0" smtClean="0">
                <a:solidFill>
                  <a:schemeClr val="tx1"/>
                </a:solidFill>
                <a:effectLst/>
                <a:latin typeface="Arial" panose="020B0604020202020204" pitchFamily="34" charset="0"/>
                <a:ea typeface="+mn-ea"/>
                <a:cs typeface="Arial" panose="020B0604020202020204" pitchFamily="34" charset="0"/>
              </a:rPr>
              <a:t>Now, more than ever,</a:t>
            </a:r>
            <a:r>
              <a:rPr lang="en-US" sz="10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000" b="1" kern="1200" baseline="0" dirty="0" smtClean="0">
                <a:solidFill>
                  <a:schemeClr val="tx1"/>
                </a:solidFill>
                <a:effectLst/>
                <a:latin typeface="Arial" panose="020B0604020202020204" pitchFamily="34" charset="0"/>
                <a:ea typeface="+mn-ea"/>
                <a:cs typeface="Arial" panose="020B0604020202020204" pitchFamily="34" charset="0"/>
              </a:rPr>
              <a:t>HR departments are being asked to play a more strategic role </a:t>
            </a:r>
            <a:r>
              <a:rPr lang="en-US" sz="1000" kern="1200" baseline="0" dirty="0" smtClean="0">
                <a:solidFill>
                  <a:schemeClr val="tx1"/>
                </a:solidFill>
                <a:effectLst/>
                <a:latin typeface="Arial" panose="020B0604020202020204" pitchFamily="34" charset="0"/>
                <a:ea typeface="+mn-ea"/>
                <a:cs typeface="Arial" panose="020B0604020202020204" pitchFamily="34" charset="0"/>
              </a:rPr>
              <a:t>in the direction of organizations. However, they are </a:t>
            </a:r>
            <a:r>
              <a:rPr lang="en-US" sz="1000" b="1" kern="1200" baseline="0" dirty="0" smtClean="0">
                <a:solidFill>
                  <a:schemeClr val="tx1"/>
                </a:solidFill>
                <a:effectLst/>
                <a:latin typeface="Arial" panose="020B0604020202020204" pitchFamily="34" charset="0"/>
                <a:ea typeface="+mn-ea"/>
                <a:cs typeface="Arial" panose="020B0604020202020204" pitchFamily="34" charset="0"/>
              </a:rPr>
              <a:t>not setup for success </a:t>
            </a:r>
            <a:r>
              <a:rPr lang="en-US" sz="1000" kern="1200" baseline="0" dirty="0" smtClean="0">
                <a:solidFill>
                  <a:schemeClr val="tx1"/>
                </a:solidFill>
                <a:effectLst/>
                <a:latin typeface="Arial" panose="020B0604020202020204" pitchFamily="34" charset="0"/>
                <a:ea typeface="+mn-ea"/>
                <a:cs typeface="Arial" panose="020B0604020202020204" pitchFamily="34" charset="0"/>
              </a:rPr>
              <a:t>because they currently manage their workforce with </a:t>
            </a:r>
            <a:r>
              <a:rPr lang="en-US" sz="1000" b="1" kern="1200" baseline="0" dirty="0" smtClean="0">
                <a:solidFill>
                  <a:schemeClr val="tx1"/>
                </a:solidFill>
                <a:effectLst/>
                <a:latin typeface="Arial" panose="020B0604020202020204" pitchFamily="34" charset="0"/>
                <a:ea typeface="+mn-ea"/>
                <a:cs typeface="Arial" panose="020B0604020202020204" pitchFamily="34" charset="0"/>
              </a:rPr>
              <a:t>multiple disparate systems </a:t>
            </a:r>
            <a:r>
              <a:rPr lang="en-US" sz="1000" kern="1200" baseline="0" dirty="0" smtClean="0">
                <a:solidFill>
                  <a:schemeClr val="tx1"/>
                </a:solidFill>
                <a:effectLst/>
                <a:latin typeface="Arial" panose="020B0604020202020204" pitchFamily="34" charset="0"/>
                <a:ea typeface="+mn-ea"/>
                <a:cs typeface="Arial" panose="020B0604020202020204" pitchFamily="34" charset="0"/>
              </a:rPr>
              <a:t>and are </a:t>
            </a:r>
            <a:r>
              <a:rPr lang="en-US" sz="1000" b="1" kern="1200" baseline="0" dirty="0" smtClean="0">
                <a:solidFill>
                  <a:schemeClr val="tx1"/>
                </a:solidFill>
                <a:effectLst/>
                <a:latin typeface="Arial" panose="020B0604020202020204" pitchFamily="34" charset="0"/>
                <a:ea typeface="+mn-ea"/>
                <a:cs typeface="Arial" panose="020B0604020202020204" pitchFamily="34" charset="0"/>
              </a:rPr>
              <a:t>reliant on the IT department </a:t>
            </a:r>
            <a:r>
              <a:rPr lang="en-US" sz="1000" kern="1200" baseline="0" dirty="0" smtClean="0">
                <a:solidFill>
                  <a:schemeClr val="tx1"/>
                </a:solidFill>
                <a:effectLst/>
                <a:latin typeface="Arial" panose="020B0604020202020204" pitchFamily="34" charset="0"/>
                <a:ea typeface="+mn-ea"/>
                <a:cs typeface="Arial" panose="020B0604020202020204" pitchFamily="34" charset="0"/>
              </a:rPr>
              <a:t>to connect those systems. </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000" kern="1200" dirty="0" smtClean="0">
                <a:solidFill>
                  <a:schemeClr val="tx1"/>
                </a:solidFill>
                <a:effectLst/>
                <a:latin typeface="Arial" panose="020B0604020202020204" pitchFamily="34" charset="0"/>
                <a:ea typeface="+mn-ea"/>
                <a:cs typeface="Arial" panose="020B0604020202020204" pitchFamily="34" charset="0"/>
              </a:rPr>
              <a:t>W</a:t>
            </a:r>
            <a:r>
              <a:rPr lang="en-US" sz="1000" dirty="0" smtClean="0">
                <a:latin typeface="Arial" panose="020B0604020202020204" pitchFamily="34" charset="0"/>
                <a:cs typeface="Arial" panose="020B0604020202020204" pitchFamily="34" charset="0"/>
              </a:rPr>
              <a:t>e have taken a lot of research and feedback from customers and partners </a:t>
            </a:r>
            <a:r>
              <a:rPr lang="en-US" sz="1000" b="0" dirty="0" smtClean="0">
                <a:latin typeface="Arial" panose="020B0604020202020204" pitchFamily="34" charset="0"/>
                <a:cs typeface="Arial" panose="020B0604020202020204" pitchFamily="34" charset="0"/>
              </a:rPr>
              <a:t>and</a:t>
            </a:r>
            <a:r>
              <a:rPr lang="en-US" sz="1000" dirty="0" smtClean="0">
                <a:latin typeface="Arial" panose="020B0604020202020204" pitchFamily="34" charset="0"/>
                <a:cs typeface="Arial" panose="020B0604020202020204" pitchFamily="34" charset="0"/>
              </a:rPr>
              <a:t> used that to frame what we at </a:t>
            </a:r>
            <a:r>
              <a:rPr lang="en-US" sz="1000" b="0" dirty="0" smtClean="0">
                <a:latin typeface="Arial" panose="020B0604020202020204" pitchFamily="34" charset="0"/>
                <a:cs typeface="Arial" panose="020B0604020202020204" pitchFamily="34" charset="0"/>
              </a:rPr>
              <a:t>Microsoft see as </a:t>
            </a:r>
            <a:r>
              <a:rPr lang="en-US" sz="1000" b="1" dirty="0" smtClean="0">
                <a:latin typeface="Arial" panose="020B0604020202020204" pitchFamily="34" charset="0"/>
                <a:cs typeface="Arial" panose="020B0604020202020204" pitchFamily="34" charset="0"/>
              </a:rPr>
              <a:t>six areas</a:t>
            </a:r>
            <a:r>
              <a:rPr lang="en-US" sz="1000" b="1" baseline="0" dirty="0" smtClean="0">
                <a:latin typeface="Arial" panose="020B0604020202020204" pitchFamily="34" charset="0"/>
                <a:cs typeface="Arial" panose="020B0604020202020204" pitchFamily="34" charset="0"/>
              </a:rPr>
              <a:t> that are top of mind for HR professionals</a:t>
            </a:r>
            <a:r>
              <a:rPr lang="en-US" sz="1000" baseline="0" dirty="0" smtClean="0">
                <a:latin typeface="Arial" panose="020B0604020202020204" pitchFamily="34" charset="0"/>
                <a:cs typeface="Arial" panose="020B0604020202020204" pitchFamily="34" charset="0"/>
              </a:rPr>
              <a:t>. </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1000" baseline="0" dirty="0" smtClean="0">
              <a:latin typeface="Arial" panose="020B0604020202020204" pitchFamily="34" charset="0"/>
              <a:cs typeface="Arial" panose="020B0604020202020204" pitchFamily="34" charset="0"/>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sz="1000" baseline="0" dirty="0" smtClean="0">
                <a:latin typeface="Arial" panose="020B0604020202020204" pitchFamily="34" charset="0"/>
                <a:cs typeface="Arial" panose="020B0604020202020204" pitchFamily="34" charset="0"/>
              </a:rPr>
              <a:t>Let me dive into each of these one by one. </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1000" baseline="0" dirty="0" smtClean="0">
              <a:latin typeface="Arial" panose="020B0604020202020204" pitchFamily="34" charset="0"/>
              <a:cs typeface="Arial" panose="020B0604020202020204" pitchFamily="34" charset="0"/>
            </a:endParaRPr>
          </a:p>
          <a:p>
            <a:r>
              <a:rPr lang="en-US" sz="1000" dirty="0" smtClean="0">
                <a:latin typeface="Arial" panose="020B0604020202020204" pitchFamily="34" charset="0"/>
                <a:cs typeface="Arial" panose="020B0604020202020204" pitchFamily="34" charset="0"/>
              </a:rPr>
              <a:t>Single Source of Truth for Data</a:t>
            </a:r>
          </a:p>
          <a:p>
            <a:pPr marL="285750" marR="0" indent="-285750" algn="l" defTabSz="1371727" rtl="0" eaLnBrk="1" fontAlgn="auto" latinLnBrk="0" hangingPunct="1">
              <a:lnSpc>
                <a:spcPct val="90000"/>
              </a:lnSpc>
              <a:spcBef>
                <a:spcPts val="0"/>
              </a:spcBef>
              <a:spcAft>
                <a:spcPts val="500"/>
              </a:spcAft>
              <a:buClrTx/>
              <a:buSzTx/>
              <a:buFont typeface="Arial" panose="020B0604020202020204" pitchFamily="34" charset="0"/>
              <a:buChar char="•"/>
              <a:tabLst/>
              <a:defRPr/>
            </a:pPr>
            <a:r>
              <a:rPr lang="en-US" sz="1000" spc="-42"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No way to easily analyze employee and organizational health today</a:t>
            </a:r>
          </a:p>
          <a:p>
            <a:pPr marL="285750" indent="-285750">
              <a:buFont typeface="Arial" panose="020B0604020202020204" pitchFamily="34" charset="0"/>
              <a:buChar char="•"/>
            </a:pPr>
            <a:endParaRPr lang="en-US" sz="1000" dirty="0" smtClean="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000" spc="-42"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Single</a:t>
            </a:r>
            <a:r>
              <a:rPr lang="en-US" sz="1000" spc="-42" baseline="0"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 </a:t>
            </a:r>
            <a:r>
              <a:rPr lang="en-US" sz="1000" spc="-42"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Unified HCM</a:t>
            </a:r>
          </a:p>
          <a:p>
            <a:pPr marL="285750" marR="0" indent="-285750" algn="l" defTabSz="1371727" rtl="0" eaLnBrk="1" fontAlgn="auto" latinLnBrk="0" hangingPunct="1">
              <a:lnSpc>
                <a:spcPct val="90000"/>
              </a:lnSpc>
              <a:spcBef>
                <a:spcPts val="0"/>
              </a:spcBef>
              <a:spcAft>
                <a:spcPts val="500"/>
              </a:spcAft>
              <a:buClrTx/>
              <a:buSzTx/>
              <a:buFont typeface="Arial" panose="020B0604020202020204" pitchFamily="34" charset="0"/>
              <a:buChar char="•"/>
              <a:tabLst/>
              <a:defRPr/>
            </a:pPr>
            <a:r>
              <a:rPr lang="en-US" sz="1000" spc="-42"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Too many disparate systems today</a:t>
            </a:r>
          </a:p>
          <a:p>
            <a:pPr marL="0" indent="0">
              <a:buFont typeface="Arial" panose="020B0604020202020204" pitchFamily="34" charset="0"/>
              <a:buNone/>
            </a:pPr>
            <a:endParaRPr lang="en-US" sz="1000" dirty="0" smtClean="0">
              <a:latin typeface="Arial" panose="020B0604020202020204" pitchFamily="34" charset="0"/>
              <a:cs typeface="Arial" panose="020B0604020202020204" pitchFamily="34" charset="0"/>
            </a:endParaRPr>
          </a:p>
          <a:p>
            <a:pPr marL="0" marR="0" indent="0" algn="l" defTabSz="1371727" rtl="0" eaLnBrk="1" fontAlgn="auto" latinLnBrk="0" hangingPunct="1">
              <a:lnSpc>
                <a:spcPct val="90000"/>
              </a:lnSpc>
              <a:spcBef>
                <a:spcPts val="0"/>
              </a:spcBef>
              <a:spcAft>
                <a:spcPts val="500"/>
              </a:spcAft>
              <a:buClrTx/>
              <a:buSzTx/>
              <a:buFontTx/>
              <a:buNone/>
              <a:tabLst/>
              <a:defRPr/>
            </a:pPr>
            <a:r>
              <a:rPr lang="en-US" sz="1000" spc="-42"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Securing Sensitive Employee Data</a:t>
            </a:r>
          </a:p>
          <a:p>
            <a:pPr marL="285750" indent="-285750">
              <a:buFont typeface="Arial" panose="020B0604020202020204" pitchFamily="34" charset="0"/>
              <a:buChar char="•"/>
            </a:pPr>
            <a:r>
              <a:rPr lang="en-US" sz="1000" spc="-42"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With data and systems in multiple places security of sensitive data is at risk</a:t>
            </a:r>
          </a:p>
          <a:p>
            <a:pPr marL="285750" indent="-285750">
              <a:buFont typeface="Arial" panose="020B0604020202020204" pitchFamily="34" charset="0"/>
              <a:buChar char="•"/>
            </a:pPr>
            <a:r>
              <a:rPr lang="en-US" sz="1000" spc="-42"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As organizations</a:t>
            </a:r>
            <a:r>
              <a:rPr lang="en-US" sz="1000" spc="-42" baseline="0"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 grow and become global this is especially a concern</a:t>
            </a:r>
          </a:p>
          <a:p>
            <a:pPr marL="285750" indent="-285750">
              <a:buFont typeface="Arial" panose="020B0604020202020204" pitchFamily="34" charset="0"/>
              <a:buChar char="•"/>
            </a:pPr>
            <a:endParaRPr lang="en-US" sz="1000" spc="-42" baseline="0"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a:p>
            <a:pPr marL="0" indent="0">
              <a:buFont typeface="Arial" panose="020B0604020202020204" pitchFamily="34" charset="0"/>
              <a:buNone/>
            </a:pPr>
            <a:r>
              <a:rPr lang="en-US" sz="1000" spc="-42" baseline="0"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Attracting and Retaining Top Talent</a:t>
            </a:r>
          </a:p>
          <a:p>
            <a:pPr marL="285750" indent="-285750">
              <a:buFont typeface="Arial" panose="020B0604020202020204" pitchFamily="34" charset="0"/>
              <a:buChar char="•"/>
            </a:pPr>
            <a:r>
              <a:rPr lang="en-US" sz="1000" spc="-42" baseline="0"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Keeping a strong applicant pool</a:t>
            </a:r>
          </a:p>
          <a:p>
            <a:pPr marL="285750" indent="-285750">
              <a:buFont typeface="Arial" panose="020B0604020202020204" pitchFamily="34" charset="0"/>
              <a:buChar char="•"/>
            </a:pPr>
            <a:r>
              <a:rPr lang="en-US" sz="1000" spc="-42" baseline="0"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Ensuring the right people are being hired for the right jobs</a:t>
            </a:r>
            <a:endParaRPr lang="en-US" sz="1000" spc="-42"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a:p>
            <a:pPr marL="285750" indent="-285750">
              <a:buFont typeface="Arial" panose="020B0604020202020204" pitchFamily="34" charset="0"/>
              <a:buChar char="•"/>
            </a:pPr>
            <a:endParaRPr lang="en-US" sz="1000" spc="-42" dirty="0" smtClean="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000" spc="-42" dirty="0" smtClean="0">
                <a:gradFill>
                  <a:gsLst>
                    <a:gs pos="0">
                      <a:srgbClr val="FFFFFF"/>
                    </a:gs>
                    <a:gs pos="100000">
                      <a:srgbClr val="FFFFFF"/>
                    </a:gs>
                  </a:gsLst>
                  <a:lin ang="5400000" scaled="0"/>
                </a:gradFill>
                <a:latin typeface="Arial" panose="020B0604020202020204" pitchFamily="34" charset="0"/>
                <a:cs typeface="Arial" panose="020B0604020202020204" pitchFamily="34" charset="0"/>
              </a:rPr>
              <a:t>Empowering Employees</a:t>
            </a:r>
          </a:p>
          <a:p>
            <a:pPr marL="285750" indent="-285750">
              <a:buFont typeface="Arial" panose="020B0604020202020204" pitchFamily="34" charset="0"/>
              <a:buChar char="•"/>
            </a:pPr>
            <a:r>
              <a:rPr lang="en-US" sz="1000" spc="-42"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Too much paperwork and administrative tasks to manage today</a:t>
            </a:r>
          </a:p>
          <a:p>
            <a:pPr marL="285750" indent="-285750">
              <a:buFont typeface="Arial" panose="020B0604020202020204" pitchFamily="34" charset="0"/>
              <a:buChar char="•"/>
            </a:pPr>
            <a:r>
              <a:rPr lang="en-US" sz="1000" spc="-42"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Employee</a:t>
            </a:r>
            <a:r>
              <a:rPr lang="en-US" sz="1000" spc="-42" baseline="0"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 and manager self-service to lighten the administrative load freeing up HR professionals for more strategic tasks</a:t>
            </a:r>
            <a:endParaRPr lang="en-US" sz="1000" spc="-42"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a:p>
            <a:pPr marL="285750" indent="-285750">
              <a:buFont typeface="Arial" panose="020B0604020202020204" pitchFamily="34" charset="0"/>
              <a:buChar char="•"/>
            </a:pPr>
            <a:endParaRPr lang="en-US" sz="1000" dirty="0" smtClean="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000" spc="-42" dirty="0" smtClean="0">
                <a:gradFill>
                  <a:gsLst>
                    <a:gs pos="0">
                      <a:srgbClr val="FFFFFF"/>
                    </a:gs>
                    <a:gs pos="100000">
                      <a:srgbClr val="FFFFFF"/>
                    </a:gs>
                  </a:gsLst>
                  <a:lin ang="5400000" scaled="0"/>
                </a:gradFill>
                <a:latin typeface="Arial" panose="020B0604020202020204" pitchFamily="34" charset="0"/>
                <a:cs typeface="Arial" panose="020B0604020202020204" pitchFamily="34" charset="0"/>
              </a:rPr>
              <a:t>Driving Employee &amp; Organizational Development</a:t>
            </a:r>
          </a:p>
          <a:p>
            <a:pPr marL="285750" indent="-285750">
              <a:buFont typeface="Arial" panose="020B0604020202020204" pitchFamily="34" charset="0"/>
              <a:buChar char="•"/>
            </a:pPr>
            <a:r>
              <a:rPr lang="en-US" sz="1000" spc="-42"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Ensuring employees</a:t>
            </a:r>
            <a:r>
              <a:rPr lang="en-US" sz="1000" spc="-42" baseline="0"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 are in the right positions to keep them happy and productive</a:t>
            </a:r>
            <a:endParaRPr lang="en-US" sz="1000" spc="-42"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a:p>
            <a:pPr marL="285750" indent="-285750">
              <a:buFont typeface="Arial" panose="020B0604020202020204" pitchFamily="34" charset="0"/>
              <a:buChar char="•"/>
            </a:pPr>
            <a:r>
              <a:rPr lang="en-US" sz="1000" spc="-42" baseline="0"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Ensuring strong managers are in place to drive employee development</a:t>
            </a:r>
          </a:p>
          <a:p>
            <a:pPr marL="285750" indent="-285750">
              <a:buFont typeface="Arial" panose="020B0604020202020204" pitchFamily="34" charset="0"/>
              <a:buChar char="•"/>
            </a:pPr>
            <a:r>
              <a:rPr lang="en-US" sz="1000" spc="-42" baseline="0"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Ensuring training and other programs are in place to drive employee and organizational development</a:t>
            </a:r>
            <a:endParaRPr lang="en-US" sz="1000" spc="-42"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a:p>
            <a:pPr marL="0" marR="0" indent="0" algn="l" defTabSz="914363" rtl="0" eaLnBrk="1" fontAlgn="auto" latinLnBrk="0" hangingPunct="1">
              <a:lnSpc>
                <a:spcPct val="90000"/>
              </a:lnSpc>
              <a:spcBef>
                <a:spcPts val="0"/>
              </a:spcBef>
              <a:spcAft>
                <a:spcPts val="333"/>
              </a:spcAft>
              <a:buClrTx/>
              <a:buSzTx/>
              <a:buFontTx/>
              <a:buNone/>
              <a:tabLst/>
              <a:defRPr/>
            </a:pPr>
            <a:endParaRPr lang="en-US" sz="1000" baseline="0" dirty="0" smtClean="0">
              <a:latin typeface="Arial" panose="020B0604020202020204" pitchFamily="34" charset="0"/>
              <a:cs typeface="Arial" panose="020B0604020202020204" pitchFamily="34" charset="0"/>
            </a:endParaRPr>
          </a:p>
          <a:p>
            <a:pPr marL="0" marR="0" indent="0" algn="l" defTabSz="914363" rtl="0" eaLnBrk="1" fontAlgn="auto" latinLnBrk="0" hangingPunct="1">
              <a:lnSpc>
                <a:spcPct val="90000"/>
              </a:lnSpc>
              <a:spcBef>
                <a:spcPts val="0"/>
              </a:spcBef>
              <a:spcAft>
                <a:spcPts val="333"/>
              </a:spcAft>
              <a:buClrTx/>
              <a:buSzTx/>
              <a:buFontTx/>
              <a:buNone/>
              <a:tabLst/>
              <a:defRPr/>
            </a:pPr>
            <a:endParaRPr lang="en-US" sz="10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1F2303E9-DC9C-42B8-AFB6-C7EA4F81EE0D}" type="slidenum">
              <a:rPr lang="en-US" smtClean="0"/>
              <a:pPr/>
              <a:t>3</a:t>
            </a:fld>
            <a:endParaRPr lang="en-US" dirty="0"/>
          </a:p>
        </p:txBody>
      </p:sp>
    </p:spTree>
    <p:extLst>
      <p:ext uri="{BB962C8B-B14F-4D97-AF65-F5344CB8AC3E}">
        <p14:creationId xmlns:p14="http://schemas.microsoft.com/office/powerpoint/2010/main" val="3529038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1937822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32500" lnSpcReduction="20000"/>
          </a:bodyPr>
          <a:lstStyle/>
          <a:p>
            <a:r>
              <a:rPr lang="en-US" sz="1000" b="1" dirty="0" smtClean="0"/>
              <a:t>Microsoft Dynamics</a:t>
            </a:r>
            <a:r>
              <a:rPr lang="en-US" sz="1000" b="1" baseline="0" dirty="0" smtClean="0"/>
              <a:t> AX 2012 R2 - HCM</a:t>
            </a:r>
            <a:endParaRPr lang="en-US" sz="1000" b="1" dirty="0" smtClean="0"/>
          </a:p>
          <a:p>
            <a:endParaRPr lang="en-US" sz="1000" b="1" dirty="0" smtClean="0"/>
          </a:p>
          <a:p>
            <a:r>
              <a:rPr lang="en-US" sz="1000" b="1" dirty="0" smtClean="0"/>
              <a:t>Drive HR Impact (Core HRMS)</a:t>
            </a:r>
          </a:p>
          <a:p>
            <a:pPr marL="173336" indent="-173336">
              <a:buFont typeface="Arial" pitchFamily="34" charset="0"/>
              <a:buChar char="•"/>
            </a:pPr>
            <a:r>
              <a:rPr lang="en-US" sz="1000" dirty="0" smtClean="0"/>
              <a:t>Personnel Actions and Workflow</a:t>
            </a:r>
          </a:p>
          <a:p>
            <a:pPr marL="388660" lvl="1" indent="-173336"/>
            <a:r>
              <a:rPr lang="en-US" sz="1000" dirty="0" smtClean="0"/>
              <a:t>Users will be given the option to configure AX to require a more formal way to create new positions and edit positions, with the additional option of AX Workflow as part of the formal action, plus a way to view a history of actions in HR.</a:t>
            </a:r>
          </a:p>
          <a:p>
            <a:pPr marL="388660" lvl="1" indent="-173336"/>
            <a:r>
              <a:rPr lang="en-US" sz="1000" dirty="0" smtClean="0"/>
              <a:t>For creating one position or multiple positions</a:t>
            </a:r>
          </a:p>
          <a:p>
            <a:pPr marL="388660" lvl="1" indent="-173336"/>
            <a:r>
              <a:rPr lang="en-US" sz="1000" dirty="0" smtClean="0"/>
              <a:t>For editing position fields, except the position worker assignment field.  You can multi-select positions to edit and then edit multiple fields on the position.</a:t>
            </a:r>
          </a:p>
          <a:p>
            <a:pPr marL="173336" indent="-173336">
              <a:buFont typeface="Arial" pitchFamily="34" charset="0"/>
              <a:buChar char="•"/>
            </a:pPr>
            <a:r>
              <a:rPr lang="en-US" sz="1000" dirty="0" smtClean="0"/>
              <a:t>Position Budgeting</a:t>
            </a:r>
          </a:p>
          <a:p>
            <a:pPr marL="388660" lvl="1" indent="-173336"/>
            <a:r>
              <a:rPr lang="en-US" sz="1000" dirty="0" smtClean="0"/>
              <a:t>Tracking of Budget/Cost information in HR - for Position Salary Budget and Position Expended/Position benefit budgets (via Position budget grid)</a:t>
            </a:r>
          </a:p>
          <a:p>
            <a:pPr marL="388660" lvl="1" indent="-173336"/>
            <a:r>
              <a:rPr lang="en-US" sz="1000" dirty="0" smtClean="0"/>
              <a:t>Ability to create a staging environment for planning next years budget prior to integration with Budget planning.</a:t>
            </a:r>
          </a:p>
          <a:p>
            <a:pPr marL="388660" lvl="1" indent="-173336"/>
            <a:r>
              <a:rPr lang="en-US" sz="1000" dirty="0" smtClean="0"/>
              <a:t>Integration to budgeting solution (via Budget plan generation- Generate from position forecasting)</a:t>
            </a:r>
          </a:p>
          <a:p>
            <a:pPr marL="388660" lvl="1" indent="-173336"/>
            <a:r>
              <a:rPr lang="en-US" sz="1000" dirty="0" smtClean="0"/>
              <a:t>Expand on Dimension functionality for integration to budget control (by allowing the budget for a position to be split by more than one position)</a:t>
            </a:r>
          </a:p>
          <a:p>
            <a:pPr marL="388660" lvl="1" indent="-173336"/>
            <a:r>
              <a:rPr lang="en-US" sz="1000" dirty="0" smtClean="0"/>
              <a:t>Budget generation from position forecasting will generate budget plan lines that will support the ability to:</a:t>
            </a:r>
          </a:p>
          <a:p>
            <a:pPr marL="505015" lvl="2" indent="-173336"/>
            <a:r>
              <a:rPr lang="en-US" sz="1000" dirty="0" smtClean="0"/>
              <a:t>View and modify the results of multiple forecasts in budget plan scenarios in Budget planning</a:t>
            </a:r>
          </a:p>
          <a:p>
            <a:pPr marL="505015" lvl="2" indent="-173336"/>
            <a:r>
              <a:rPr lang="en-US" sz="1000" dirty="0" smtClean="0"/>
              <a:t>View and modify budgeted information by budget period</a:t>
            </a:r>
          </a:p>
          <a:p>
            <a:pPr marL="388660" lvl="1" indent="-173336"/>
            <a:r>
              <a:rPr lang="en-US" sz="1000" dirty="0" smtClean="0"/>
              <a:t>Approved plan amounts are used to create budget register entries in Dynamics AX budget control which then provides the user with the ability to:</a:t>
            </a:r>
          </a:p>
          <a:p>
            <a:pPr marL="661493" lvl="3" indent="-173336"/>
            <a:r>
              <a:rPr lang="en-US" sz="1000" dirty="0" smtClean="0"/>
              <a:t>View budget to actuals for salaries and benefits using Budget control statistics</a:t>
            </a:r>
          </a:p>
          <a:p>
            <a:pPr marL="661493" lvl="3" indent="-173336"/>
            <a:r>
              <a:rPr lang="en-US" sz="1000" dirty="0" smtClean="0"/>
              <a:t>View budget to actuals by position when position is used as a financial dimension</a:t>
            </a:r>
          </a:p>
          <a:p>
            <a:pPr marL="173336" indent="-173336">
              <a:buFont typeface="Arial" pitchFamily="34" charset="0"/>
              <a:buChar char="•"/>
            </a:pPr>
            <a:r>
              <a:rPr lang="en-US" sz="1000" dirty="0" smtClean="0"/>
              <a:t>Maintain Positions</a:t>
            </a:r>
          </a:p>
          <a:p>
            <a:pPr marL="388660" lvl="1" indent="-173336"/>
            <a:r>
              <a:rPr lang="en-US" sz="1000" dirty="0" smtClean="0"/>
              <a:t>Copy an existing position as a way to Mass create positions</a:t>
            </a:r>
          </a:p>
          <a:p>
            <a:pPr marL="388660" lvl="1" indent="-173336"/>
            <a:r>
              <a:rPr lang="en-US" sz="1000" dirty="0" smtClean="0"/>
              <a:t>Mass edit position attributes which includes the ability to Mass expire positions</a:t>
            </a:r>
          </a:p>
          <a:p>
            <a:pPr marL="388660" lvl="1" indent="-173336"/>
            <a:r>
              <a:rPr lang="en-US" sz="1000" dirty="0" smtClean="0"/>
              <a:t>Mass terminate workers</a:t>
            </a:r>
          </a:p>
          <a:p>
            <a:pPr marL="388660" lvl="1" indent="-173336"/>
            <a:r>
              <a:rPr lang="en-US" sz="1000" dirty="0" smtClean="0"/>
              <a:t>Add a means to "freeze" or block worker assignments to a position (adding a Available for assignment </a:t>
            </a:r>
            <a:r>
              <a:rPr lang="en-US" sz="1000" dirty="0" err="1" smtClean="0"/>
              <a:t>datetime</a:t>
            </a:r>
            <a:r>
              <a:rPr lang="en-US" sz="1000" dirty="0" smtClean="0"/>
              <a:t> field)</a:t>
            </a:r>
          </a:p>
          <a:p>
            <a:pPr marL="173336" indent="-173336">
              <a:buFont typeface="Arial" pitchFamily="34" charset="0"/>
              <a:buChar char="•"/>
            </a:pPr>
            <a:r>
              <a:rPr lang="en-US" sz="1000" dirty="0" smtClean="0"/>
              <a:t>Benefits Eligibility</a:t>
            </a:r>
          </a:p>
          <a:p>
            <a:pPr marL="388660" lvl="1" indent="-173336"/>
            <a:r>
              <a:rPr lang="en-US" sz="1000" dirty="0" smtClean="0"/>
              <a:t>Provides an eligibility engine for Benefits. Employees will be eligible for a set of benefits based on the rules of this engine.</a:t>
            </a:r>
          </a:p>
          <a:p>
            <a:pPr marL="388660" lvl="1" indent="-173336"/>
            <a:r>
              <a:rPr lang="en-US" sz="1000" dirty="0" smtClean="0"/>
              <a:t>Accessing and exercising benefit eligibility rules to determine worker eligibility</a:t>
            </a:r>
          </a:p>
          <a:p>
            <a:pPr marL="173336" indent="-173336" defTabSz="924421">
              <a:spcAft>
                <a:spcPts val="337"/>
              </a:spcAft>
              <a:buFont typeface="Arial" pitchFamily="34" charset="0"/>
              <a:buChar char="•"/>
              <a:defRPr/>
            </a:pPr>
            <a:r>
              <a:rPr lang="en-US" sz="1000" dirty="0" smtClean="0"/>
              <a:t>Screenings</a:t>
            </a:r>
          </a:p>
          <a:p>
            <a:pPr marL="388660" lvl="1" indent="-173336" defTabSz="924421">
              <a:spcAft>
                <a:spcPts val="337"/>
              </a:spcAft>
              <a:defRPr/>
            </a:pPr>
            <a:r>
              <a:rPr lang="en-US" sz="1000" dirty="0" smtClean="0"/>
              <a:t>Screening types like drug or medical, can be setup and associated to Jobs.  Results recorded for the worker and can setup as reoccurring so it auto sets up the next screening.</a:t>
            </a:r>
          </a:p>
          <a:p>
            <a:pPr marL="173336" indent="-173336">
              <a:buFont typeface="Arial" pitchFamily="34" charset="0"/>
              <a:buChar char="•"/>
            </a:pPr>
            <a:r>
              <a:rPr lang="en-US" sz="1000" dirty="0" smtClean="0"/>
              <a:t>Enhanced Role Centers</a:t>
            </a:r>
          </a:p>
          <a:p>
            <a:pPr marL="388660" lvl="1" indent="-173336"/>
            <a:r>
              <a:rPr lang="en-US" sz="1000" dirty="0" smtClean="0"/>
              <a:t>Role Center for HR Manager where you could get Injury &amp; Illness Incidents for the month, year, and last year</a:t>
            </a:r>
          </a:p>
          <a:p>
            <a:pPr marL="388660" lvl="1" indent="-173336"/>
            <a:r>
              <a:rPr lang="en-US" sz="1000" dirty="0" smtClean="0"/>
              <a:t>Or Staffing Manager, where you could see Average days to Recruit for each Department or Applicants by Source</a:t>
            </a:r>
          </a:p>
          <a:p>
            <a:pPr marL="388660" lvl="1" indent="-173336"/>
            <a:r>
              <a:rPr lang="en-US" sz="1000" dirty="0" smtClean="0"/>
              <a:t>And Training and Development Manager, where you could see information about Open Courses or how many people have taken a particular course</a:t>
            </a:r>
          </a:p>
          <a:p>
            <a:pPr marL="173336" indent="-173336">
              <a:buFont typeface="Arial" pitchFamily="34" charset="0"/>
              <a:buChar char="•"/>
            </a:pPr>
            <a:r>
              <a:rPr lang="en-US" sz="1000" dirty="0" smtClean="0"/>
              <a:t>U.S. Payroll</a:t>
            </a:r>
          </a:p>
          <a:p>
            <a:pPr marL="496365" lvl="1" indent="-173336"/>
            <a:r>
              <a:rPr lang="en-US" sz="1000" dirty="0" smtClean="0"/>
              <a:t>Including HR and Payroll integration</a:t>
            </a:r>
          </a:p>
          <a:p>
            <a:pPr marL="496365" lvl="1" indent="-173336"/>
            <a:r>
              <a:rPr lang="en-US" sz="1000" dirty="0" smtClean="0"/>
              <a:t>Ceridian Tax Filing Service</a:t>
            </a:r>
          </a:p>
          <a:p>
            <a:endParaRPr lang="en-US" sz="1000" dirty="0" smtClean="0"/>
          </a:p>
          <a:p>
            <a:r>
              <a:rPr lang="en-US" sz="1000" b="1" dirty="0" smtClean="0"/>
              <a:t>Manage Talent (Talent Management)</a:t>
            </a:r>
          </a:p>
          <a:p>
            <a:pPr marL="173336" indent="-173336">
              <a:buFont typeface="Arial" pitchFamily="34" charset="0"/>
              <a:buChar char="•"/>
            </a:pPr>
            <a:r>
              <a:rPr lang="en-US" sz="1000" dirty="0" smtClean="0"/>
              <a:t>Tests and Qualifications</a:t>
            </a:r>
          </a:p>
          <a:p>
            <a:pPr marL="388660" lvl="1" indent="-173336" defTabSz="924421">
              <a:spcAft>
                <a:spcPts val="337"/>
              </a:spcAft>
              <a:defRPr/>
            </a:pPr>
            <a:r>
              <a:rPr lang="en-US" sz="1000" dirty="0" smtClean="0"/>
              <a:t>Setup of Qualification Test Types, which would be added as defaults on Job and Position, and carried into Recruitment process; i.e., required Tests &amp; minimum scores</a:t>
            </a:r>
          </a:p>
          <a:p>
            <a:pPr marL="173336" indent="-173336">
              <a:buFont typeface="Arial" pitchFamily="34" charset="0"/>
              <a:buChar char="•"/>
            </a:pPr>
            <a:r>
              <a:rPr lang="en-US" sz="1000" dirty="0" smtClean="0"/>
              <a:t>Compensation</a:t>
            </a:r>
          </a:p>
          <a:p>
            <a:pPr marL="388660" lvl="1" indent="-173336"/>
            <a:r>
              <a:rPr lang="en-US" sz="1000" dirty="0" smtClean="0"/>
              <a:t>Enable mass adjustments of compensation structures</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2351430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40000" lnSpcReduction="20000"/>
          </a:bodyPr>
          <a:lstStyle/>
          <a:p>
            <a:r>
              <a:rPr lang="en-US" sz="1600" kern="1200" dirty="0" smtClean="0">
                <a:solidFill>
                  <a:schemeClr val="tx1"/>
                </a:solidFill>
                <a:latin typeface="Segoe UI Light" pitchFamily="34" charset="0"/>
                <a:ea typeface="+mn-ea"/>
                <a:cs typeface="+mn-cs"/>
              </a:rPr>
              <a:t>Microsoft offers a holistic vision for HR professionals, based on an integrated, cost-effective solution.</a:t>
            </a:r>
          </a:p>
          <a:p>
            <a:endParaRPr lang="en-US" sz="1600" kern="1200" dirty="0" smtClean="0">
              <a:solidFill>
                <a:schemeClr val="tx1"/>
              </a:solidFill>
              <a:latin typeface="Segoe UI Light" pitchFamily="34" charset="0"/>
              <a:ea typeface="+mn-ea"/>
              <a:cs typeface="+mn-cs"/>
            </a:endParaRPr>
          </a:p>
          <a:p>
            <a:pPr>
              <a:lnSpc>
                <a:spcPct val="90000"/>
              </a:lnSpc>
            </a:pPr>
            <a:r>
              <a:rPr lang="en-US" sz="1600" kern="1200" dirty="0" smtClean="0">
                <a:solidFill>
                  <a:schemeClr val="tx1"/>
                </a:solidFill>
                <a:latin typeface="Segoe UI Light" pitchFamily="34" charset="0"/>
                <a:ea typeface="+mn-ea"/>
                <a:cs typeface="+mn-cs"/>
              </a:rPr>
              <a:t>The solution</a:t>
            </a:r>
            <a:r>
              <a:rPr lang="en-US" sz="1600" kern="1200" baseline="0" dirty="0" smtClean="0">
                <a:solidFill>
                  <a:schemeClr val="tx1"/>
                </a:solidFill>
                <a:latin typeface="Segoe UI Light" pitchFamily="34" charset="0"/>
                <a:ea typeface="+mn-ea"/>
                <a:cs typeface="+mn-cs"/>
              </a:rPr>
              <a:t> is</a:t>
            </a:r>
            <a:r>
              <a:rPr lang="en-US" sz="1600" kern="1200" dirty="0" smtClean="0">
                <a:solidFill>
                  <a:schemeClr val="tx1"/>
                </a:solidFill>
                <a:latin typeface="Segoe UI Light" pitchFamily="34" charset="0"/>
                <a:ea typeface="+mn-ea"/>
                <a:cs typeface="+mn-cs"/>
              </a:rPr>
              <a:t> designed</a:t>
            </a:r>
            <a:r>
              <a:rPr lang="en-US" sz="1600" kern="1200" baseline="0" dirty="0" smtClean="0">
                <a:solidFill>
                  <a:schemeClr val="tx1"/>
                </a:solidFill>
                <a:latin typeface="Segoe UI Light" pitchFamily="34" charset="0"/>
                <a:ea typeface="+mn-ea"/>
                <a:cs typeface="+mn-cs"/>
              </a:rPr>
              <a:t> to help HR professionals </a:t>
            </a:r>
            <a:r>
              <a:rPr lang="en-US" sz="1600" b="1" kern="1200" baseline="0" dirty="0" smtClean="0">
                <a:solidFill>
                  <a:schemeClr val="tx1"/>
                </a:solidFill>
                <a:latin typeface="Segoe UI Light" pitchFamily="34" charset="0"/>
                <a:ea typeface="+mn-ea"/>
                <a:cs typeface="+mn-cs"/>
              </a:rPr>
              <a:t>manage talent</a:t>
            </a:r>
            <a:r>
              <a:rPr lang="en-US" sz="1600" kern="1200" baseline="0" dirty="0" smtClean="0">
                <a:solidFill>
                  <a:schemeClr val="tx1"/>
                </a:solidFill>
                <a:latin typeface="Segoe UI Light" pitchFamily="34" charset="0"/>
                <a:ea typeface="+mn-ea"/>
                <a:cs typeface="+mn-cs"/>
              </a:rPr>
              <a:t>, by s</a:t>
            </a:r>
            <a:r>
              <a:rPr lang="en-US" sz="1600" dirty="0" smtClean="0">
                <a:latin typeface="Segoe UI" pitchFamily="34" charset="0"/>
                <a:ea typeface="Segoe UI" pitchFamily="34" charset="0"/>
                <a:cs typeface="Segoe UI" pitchFamily="34" charset="0"/>
              </a:rPr>
              <a:t>ecurely managing sensitive employee information without IT involvement</a:t>
            </a:r>
            <a:r>
              <a:rPr lang="en-US" sz="1600" baseline="0" dirty="0" smtClean="0">
                <a:latin typeface="Segoe UI" pitchFamily="34" charset="0"/>
                <a:ea typeface="Segoe UI" pitchFamily="34" charset="0"/>
                <a:cs typeface="Segoe UI" pitchFamily="34" charset="0"/>
              </a:rPr>
              <a:t> </a:t>
            </a:r>
            <a:r>
              <a:rPr lang="en-US" sz="1600" dirty="0" smtClean="0">
                <a:latin typeface="Segoe UI" pitchFamily="34" charset="0"/>
                <a:ea typeface="Segoe UI" pitchFamily="34" charset="0"/>
                <a:cs typeface="Segoe UI" pitchFamily="34" charset="0"/>
              </a:rPr>
              <a:t>when attracting, onboarding, retaining, and developing talent across all legal entities</a:t>
            </a:r>
          </a:p>
          <a:p>
            <a:endParaRPr lang="en-US" sz="1600" kern="1200" dirty="0" smtClean="0">
              <a:solidFill>
                <a:schemeClr val="tx1"/>
              </a:solidFill>
              <a:latin typeface="Segoe UI Light" pitchFamily="34" charset="0"/>
              <a:ea typeface="+mn-ea"/>
              <a:cs typeface="+mn-cs"/>
            </a:endParaRPr>
          </a:p>
          <a:p>
            <a:r>
              <a:rPr lang="en-US" sz="1600" kern="1200" dirty="0" smtClean="0">
                <a:solidFill>
                  <a:schemeClr val="tx1"/>
                </a:solidFill>
                <a:latin typeface="Segoe UI Light" pitchFamily="34" charset="0"/>
                <a:ea typeface="+mn-ea"/>
                <a:cs typeface="+mn-cs"/>
              </a:rPr>
              <a:t>Our</a:t>
            </a:r>
            <a:r>
              <a:rPr lang="en-US" sz="1600" kern="1200" baseline="0" dirty="0" smtClean="0">
                <a:solidFill>
                  <a:schemeClr val="tx1"/>
                </a:solidFill>
                <a:latin typeface="Segoe UI Light" pitchFamily="34" charset="0"/>
                <a:ea typeface="+mn-ea"/>
                <a:cs typeface="+mn-cs"/>
              </a:rPr>
              <a:t> </a:t>
            </a:r>
            <a:r>
              <a:rPr lang="en-US" sz="1600" kern="1200" dirty="0" smtClean="0">
                <a:solidFill>
                  <a:schemeClr val="tx1"/>
                </a:solidFill>
                <a:latin typeface="Segoe UI Light" pitchFamily="34" charset="0"/>
                <a:ea typeface="+mn-ea"/>
                <a:cs typeface="+mn-cs"/>
              </a:rPr>
              <a:t>solution also helps </a:t>
            </a:r>
            <a:r>
              <a:rPr lang="en-US" sz="1600" b="1" kern="1200" baseline="0" dirty="0" smtClean="0">
                <a:solidFill>
                  <a:schemeClr val="tx1"/>
                </a:solidFill>
                <a:latin typeface="Segoe UI Light" pitchFamily="34" charset="0"/>
                <a:ea typeface="+mn-ea"/>
                <a:cs typeface="+mn-cs"/>
              </a:rPr>
              <a:t>drive HR impact</a:t>
            </a:r>
            <a:r>
              <a:rPr lang="en-US" sz="1600" kern="1200" baseline="0" dirty="0" smtClean="0">
                <a:solidFill>
                  <a:schemeClr val="tx1"/>
                </a:solidFill>
                <a:latin typeface="Segoe UI Light" pitchFamily="34" charset="0"/>
                <a:ea typeface="+mn-ea"/>
                <a:cs typeface="+mn-cs"/>
              </a:rPr>
              <a:t>, by a</a:t>
            </a:r>
            <a:r>
              <a:rPr lang="en-US" sz="1600" dirty="0" smtClean="0">
                <a:latin typeface="Segoe UI" pitchFamily="34" charset="0"/>
                <a:ea typeface="Segoe UI" pitchFamily="34" charset="0"/>
                <a:cs typeface="Segoe UI" pitchFamily="34" charset="0"/>
              </a:rPr>
              <a:t>utomating administrative HR and freeing up time to focus on strategic, impactful HR… by providing engaging, and familiar employee self-service experiences</a:t>
            </a:r>
            <a:endParaRPr lang="en-US" sz="1600" dirty="0" smtClean="0">
              <a:ea typeface="Segoe UI" pitchFamily="34" charset="0"/>
              <a:cs typeface="Segoe UI" pitchFamily="34" charset="0"/>
            </a:endParaRPr>
          </a:p>
          <a:p>
            <a:endParaRPr lang="en-US" sz="1600" dirty="0" smtClean="0">
              <a:ea typeface="Segoe UI" pitchFamily="34" charset="0"/>
              <a:cs typeface="Segoe UI" pitchFamily="34" charset="0"/>
            </a:endParaRPr>
          </a:p>
          <a:p>
            <a:pPr marL="0" marR="0" indent="0" algn="l" defTabSz="914209" rtl="0" eaLnBrk="1" fontAlgn="auto" latinLnBrk="0" hangingPunct="1">
              <a:lnSpc>
                <a:spcPct val="100000"/>
              </a:lnSpc>
              <a:spcBef>
                <a:spcPts val="0"/>
              </a:spcBef>
              <a:spcAft>
                <a:spcPts val="0"/>
              </a:spcAft>
              <a:buClrTx/>
              <a:buSzTx/>
              <a:buFontTx/>
              <a:buNone/>
              <a:tabLst/>
              <a:defRPr/>
            </a:pPr>
            <a:r>
              <a:rPr lang="en-US" sz="1600" dirty="0" smtClean="0">
                <a:ea typeface="Segoe UI" pitchFamily="34" charset="0"/>
                <a:cs typeface="Segoe UI" pitchFamily="34" charset="0"/>
              </a:rPr>
              <a:t>Additionally,</a:t>
            </a:r>
            <a:r>
              <a:rPr lang="en-US" sz="1600" baseline="0" dirty="0" smtClean="0">
                <a:ea typeface="Segoe UI" pitchFamily="34" charset="0"/>
                <a:cs typeface="Segoe UI" pitchFamily="34" charset="0"/>
              </a:rPr>
              <a:t> Microsoft business solutions help HR professionals </a:t>
            </a:r>
            <a:r>
              <a:rPr lang="en-US" sz="1600" b="1" baseline="0" dirty="0" smtClean="0">
                <a:ea typeface="Segoe UI" pitchFamily="34" charset="0"/>
                <a:cs typeface="Segoe UI" pitchFamily="34" charset="0"/>
              </a:rPr>
              <a:t>inspire collaboration</a:t>
            </a:r>
            <a:r>
              <a:rPr lang="en-US" sz="1600" baseline="0" dirty="0" smtClean="0">
                <a:ea typeface="Segoe UI" pitchFamily="34" charset="0"/>
                <a:cs typeface="Segoe UI" pitchFamily="34" charset="0"/>
              </a:rPr>
              <a:t>, by </a:t>
            </a:r>
            <a:r>
              <a:rPr lang="en-US" sz="1600" baseline="0" dirty="0" smtClean="0">
                <a:latin typeface="Segoe UI" pitchFamily="34" charset="0"/>
                <a:ea typeface="Segoe UI" pitchFamily="34" charset="0"/>
                <a:cs typeface="Segoe UI" pitchFamily="34" charset="0"/>
              </a:rPr>
              <a:t>c</a:t>
            </a:r>
            <a:r>
              <a:rPr lang="en-US" sz="1600" dirty="0" smtClean="0">
                <a:latin typeface="Segoe UI" pitchFamily="34" charset="0"/>
                <a:ea typeface="Segoe UI" pitchFamily="34" charset="0"/>
                <a:cs typeface="Segoe UI" pitchFamily="34" charset="0"/>
              </a:rPr>
              <a:t>onnecting and unlocking social, organizational and operational intelligence...that inspires innovation, interactions and collaboration for better and faster results</a:t>
            </a:r>
          </a:p>
          <a:p>
            <a:pPr marL="0" marR="0" indent="0" algn="l" defTabSz="914209" rtl="0" eaLnBrk="1" fontAlgn="auto" latinLnBrk="0" hangingPunct="1">
              <a:lnSpc>
                <a:spcPct val="100000"/>
              </a:lnSpc>
              <a:spcBef>
                <a:spcPts val="0"/>
              </a:spcBef>
              <a:spcAft>
                <a:spcPts val="0"/>
              </a:spcAft>
              <a:buClrTx/>
              <a:buSzTx/>
              <a:buFontTx/>
              <a:buNone/>
              <a:tabLst/>
              <a:defRPr/>
            </a:pPr>
            <a:endParaRPr lang="en-US" sz="1600" dirty="0" smtClean="0">
              <a:latin typeface="Segoe UI" pitchFamily="34" charset="0"/>
              <a:ea typeface="Segoe UI" pitchFamily="34" charset="0"/>
              <a:cs typeface="Segoe UI" pitchFamily="34" charset="0"/>
            </a:endParaRPr>
          </a:p>
          <a:p>
            <a:pPr marL="0" marR="0" indent="0" algn="l" defTabSz="914209" rtl="0" eaLnBrk="1" fontAlgn="auto" latinLnBrk="0" hangingPunct="1">
              <a:lnSpc>
                <a:spcPct val="100000"/>
              </a:lnSpc>
              <a:spcBef>
                <a:spcPts val="0"/>
              </a:spcBef>
              <a:spcAft>
                <a:spcPts val="0"/>
              </a:spcAft>
              <a:buClrTx/>
              <a:buSzTx/>
              <a:buFontTx/>
              <a:buNone/>
              <a:tabLst/>
              <a:defRPr/>
            </a:pPr>
            <a:r>
              <a:rPr lang="en-US" sz="1600" b="1" dirty="0" smtClean="0">
                <a:latin typeface="Segoe UI" pitchFamily="34" charset="0"/>
                <a:ea typeface="Segoe UI" pitchFamily="34" charset="0"/>
                <a:cs typeface="Segoe UI" pitchFamily="34" charset="0"/>
              </a:rPr>
              <a:t>Manage Talent</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Recruit top talent by posting job openings both internally and externally, and share applicants across the enterprise providing a powerful tool for any recruiter.</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Utilize templates and bookmarks and interoperate with Microsoft Office to increase the efficiency of correspondence with applicants.</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Define competencies, tests and qualifications for positions and map them to internal and external candidates and employees to ensure the right people are in the right positions.</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Create fixed and variable compensation plans, which includes grade, band and step compensation structures, which can also be mass adjusted.</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Enable pay for performance based on employee and organizational performance goals.</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Offer the ability to initiate learning, define training course information, manage attendee signup lists, waiting list, withdrawals, and also evaluate courses.</a:t>
            </a:r>
          </a:p>
          <a:p>
            <a:endParaRPr lang="en-US" sz="1600" dirty="0" smtClean="0">
              <a:ea typeface="Segoe UI" pitchFamily="34" charset="0"/>
              <a:cs typeface="Segoe UI" pitchFamily="34" charset="0"/>
            </a:endParaRPr>
          </a:p>
          <a:p>
            <a:r>
              <a:rPr lang="en-US" sz="1600" b="1" dirty="0" smtClean="0">
                <a:ea typeface="Segoe UI" pitchFamily="34" charset="0"/>
                <a:cs typeface="Segoe UI" pitchFamily="34" charset="0"/>
              </a:rPr>
              <a:t>Drive HR Impact</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Share workers (employees and contractors), applicants, organizations (e.g. – departments, teams), jobs, positions, and competencies throughout the enterprise eliminating duplicate data - saving time and money.</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Maintain position and organization structures (hierarchical, matrix, and team-based) over time and get an accurate picture of historical, current, and future changes.</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Formalize position maintenance with personnel actions and an option of approvals, and also optionally track budget/cost information.</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Retain employment history, track injuries and illnesses, drug and medical tests, record education, skills, certificates, courses, work experiences, and track loaned equipment.</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Define benefit plans and assign benefits based on eligibility rules to individual employees or through mass assignment.</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Empower users with employee and manager self-service capabilities such as the ability to maintain competencies and personal information, apply for jobs, register for courses, maintain performance goals, enter and approve absences, enter and approve expenses, and more.</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Utilize U.S. Payroll that works seamlessly with HR, Financials, and other components of your Microsoft Dynamics AX solution.</a:t>
            </a:r>
            <a:r>
              <a:rPr lang="en-US" sz="1600" kern="1200" dirty="0" smtClean="0">
                <a:solidFill>
                  <a:schemeClr val="tx1"/>
                </a:solidFill>
                <a:latin typeface="Segoe UI Light" pitchFamily="34" charset="0"/>
                <a:ea typeface="+mn-ea"/>
                <a:cs typeface="+mn-cs"/>
              </a:rPr>
              <a:t> </a:t>
            </a:r>
          </a:p>
          <a:p>
            <a:endParaRPr lang="en-US" sz="1600" b="1" dirty="0" smtClean="0">
              <a:latin typeface="+mn-lt"/>
            </a:endParaRPr>
          </a:p>
          <a:p>
            <a:r>
              <a:rPr lang="en-US" sz="1600" b="1" dirty="0" smtClean="0">
                <a:latin typeface="+mn-lt"/>
              </a:rPr>
              <a:t>Inspire Collaboration</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Control access to sensitive employee data, preserve and retain employee lifetime history, and take advantage of a single source of truth for your employee data enabling exceptional decision making with contextual analytics.</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Take advantage of role tailored information at your fingertips with role centers for HR managers, staffing managers, and training and development managers. </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Optimize manager and employee communications allowing them to initiate performance discussions through interoperability with Microsoft Outlook.</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Utilize the SharePoint based Enterprise Portal to drive communications and information sharing across your organization.</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Continue to leverage Microsoft solutions that you already use today for collaboration such as SharePoint, Lync, and Yammer.</a:t>
            </a:r>
          </a:p>
          <a:p>
            <a:endParaRPr lang="en-US" sz="1600" b="0" dirty="0">
              <a:latin typeface="+mn-lt"/>
            </a:endParaRPr>
          </a:p>
        </p:txBody>
      </p:sp>
      <p:sp>
        <p:nvSpPr>
          <p:cNvPr id="4" name="Slide Number Placeholder 3"/>
          <p:cNvSpPr>
            <a:spLocks noGrp="1"/>
          </p:cNvSpPr>
          <p:nvPr>
            <p:ph type="sldNum" sz="quarter" idx="10"/>
          </p:nvPr>
        </p:nvSpPr>
        <p:spPr/>
        <p:txBody>
          <a:bodyPr/>
          <a:lstStyle/>
          <a:p>
            <a:fld id="{710C82ED-B90A-4BCF-8BA0-B68A3134E46D}"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864232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32500" lnSpcReduction="20000"/>
          </a:bodyPr>
          <a:lstStyle/>
          <a:p>
            <a:r>
              <a:rPr lang="en-US" sz="1000" b="1" dirty="0" smtClean="0"/>
              <a:t>Microsoft Dynamics</a:t>
            </a:r>
            <a:r>
              <a:rPr lang="en-US" sz="1000" b="1" baseline="0" dirty="0" smtClean="0"/>
              <a:t> AX 2012 R2 - HCM</a:t>
            </a:r>
            <a:endParaRPr lang="en-US" sz="1000" b="1" dirty="0" smtClean="0"/>
          </a:p>
          <a:p>
            <a:endParaRPr lang="en-US" sz="1000" b="1" dirty="0" smtClean="0"/>
          </a:p>
          <a:p>
            <a:r>
              <a:rPr lang="en-US" sz="1000" b="1" dirty="0" smtClean="0"/>
              <a:t>Drive HR Impact (Core HRMS)</a:t>
            </a:r>
          </a:p>
          <a:p>
            <a:pPr marL="173336" indent="-173336">
              <a:buFont typeface="Arial" pitchFamily="34" charset="0"/>
              <a:buChar char="•"/>
            </a:pPr>
            <a:r>
              <a:rPr lang="en-US" sz="1000" dirty="0" smtClean="0"/>
              <a:t>Personnel Actions and Workflow</a:t>
            </a:r>
          </a:p>
          <a:p>
            <a:pPr marL="388660" lvl="1" indent="-173336"/>
            <a:r>
              <a:rPr lang="en-US" sz="1000" dirty="0" smtClean="0"/>
              <a:t>Users will be given the option to configure AX to require a more formal way to create new positions and edit positions, with the additional option of AX Workflow as part of the formal action, plus a way to view a history of actions in HR.</a:t>
            </a:r>
          </a:p>
          <a:p>
            <a:pPr marL="388660" lvl="1" indent="-173336"/>
            <a:r>
              <a:rPr lang="en-US" sz="1000" dirty="0" smtClean="0"/>
              <a:t>For creating one position or multiple positions</a:t>
            </a:r>
          </a:p>
          <a:p>
            <a:pPr marL="388660" lvl="1" indent="-173336"/>
            <a:r>
              <a:rPr lang="en-US" sz="1000" dirty="0" smtClean="0"/>
              <a:t>For editing position fields, except the position worker assignment field.  You can multi-select positions to edit and then edit multiple fields on the position.</a:t>
            </a:r>
          </a:p>
          <a:p>
            <a:pPr marL="173336" indent="-173336">
              <a:buFont typeface="Arial" pitchFamily="34" charset="0"/>
              <a:buChar char="•"/>
            </a:pPr>
            <a:r>
              <a:rPr lang="en-US" sz="1000" dirty="0" smtClean="0"/>
              <a:t>Position Budgeting</a:t>
            </a:r>
          </a:p>
          <a:p>
            <a:pPr marL="388660" lvl="1" indent="-173336"/>
            <a:r>
              <a:rPr lang="en-US" sz="1000" dirty="0" smtClean="0"/>
              <a:t>Tracking of Budget/Cost information in HR - for Position Salary Budget and Position Expended/Position benefit budgets (via Position budget grid)</a:t>
            </a:r>
          </a:p>
          <a:p>
            <a:pPr marL="388660" lvl="1" indent="-173336"/>
            <a:r>
              <a:rPr lang="en-US" sz="1000" dirty="0" smtClean="0"/>
              <a:t>Ability to create a staging environment for planning next years budget prior to integration with Budget planning.</a:t>
            </a:r>
          </a:p>
          <a:p>
            <a:pPr marL="388660" lvl="1" indent="-173336"/>
            <a:r>
              <a:rPr lang="en-US" sz="1000" dirty="0" smtClean="0"/>
              <a:t>Integration to budgeting solution (via Budget plan generation- Generate from position forecasting)</a:t>
            </a:r>
          </a:p>
          <a:p>
            <a:pPr marL="388660" lvl="1" indent="-173336"/>
            <a:r>
              <a:rPr lang="en-US" sz="1000" dirty="0" smtClean="0"/>
              <a:t>Expand on Dimension functionality for integration to budget control (by allowing the budget for a position to be split by more than one position)</a:t>
            </a:r>
          </a:p>
          <a:p>
            <a:pPr marL="388660" lvl="1" indent="-173336"/>
            <a:r>
              <a:rPr lang="en-US" sz="1000" dirty="0" smtClean="0"/>
              <a:t>Budget generation from position forecasting will generate budget plan lines that will support the ability to:</a:t>
            </a:r>
          </a:p>
          <a:p>
            <a:pPr marL="505015" lvl="2" indent="-173336"/>
            <a:r>
              <a:rPr lang="en-US" sz="1000" dirty="0" smtClean="0"/>
              <a:t>View and modify the results of multiple forecasts in budget plan scenarios in Budget planning</a:t>
            </a:r>
          </a:p>
          <a:p>
            <a:pPr marL="505015" lvl="2" indent="-173336"/>
            <a:r>
              <a:rPr lang="en-US" sz="1000" dirty="0" smtClean="0"/>
              <a:t>View and modify budgeted information by budget period</a:t>
            </a:r>
          </a:p>
          <a:p>
            <a:pPr marL="388660" lvl="1" indent="-173336"/>
            <a:r>
              <a:rPr lang="en-US" sz="1000" dirty="0" smtClean="0"/>
              <a:t>Approved plan amounts are used to create budget register entries in Dynamics AX budget control which then provides the user with the ability to:</a:t>
            </a:r>
          </a:p>
          <a:p>
            <a:pPr marL="661493" lvl="3" indent="-173336"/>
            <a:r>
              <a:rPr lang="en-US" sz="1000" dirty="0" smtClean="0"/>
              <a:t>View budget to actuals for salaries and benefits using Budget control statistics</a:t>
            </a:r>
          </a:p>
          <a:p>
            <a:pPr marL="661493" lvl="3" indent="-173336"/>
            <a:r>
              <a:rPr lang="en-US" sz="1000" dirty="0" smtClean="0"/>
              <a:t>View budget to actuals by position when position is used as a financial dimension</a:t>
            </a:r>
          </a:p>
          <a:p>
            <a:pPr marL="173336" indent="-173336">
              <a:buFont typeface="Arial" pitchFamily="34" charset="0"/>
              <a:buChar char="•"/>
            </a:pPr>
            <a:r>
              <a:rPr lang="en-US" sz="1000" dirty="0" smtClean="0"/>
              <a:t>Maintain Positions</a:t>
            </a:r>
          </a:p>
          <a:p>
            <a:pPr marL="388660" lvl="1" indent="-173336"/>
            <a:r>
              <a:rPr lang="en-US" sz="1000" dirty="0" smtClean="0"/>
              <a:t>Copy an existing position as a way to Mass create positions</a:t>
            </a:r>
          </a:p>
          <a:p>
            <a:pPr marL="388660" lvl="1" indent="-173336"/>
            <a:r>
              <a:rPr lang="en-US" sz="1000" dirty="0" smtClean="0"/>
              <a:t>Mass edit position attributes which includes the ability to Mass expire positions</a:t>
            </a:r>
          </a:p>
          <a:p>
            <a:pPr marL="388660" lvl="1" indent="-173336"/>
            <a:r>
              <a:rPr lang="en-US" sz="1000" dirty="0" smtClean="0"/>
              <a:t>Mass terminate workers</a:t>
            </a:r>
          </a:p>
          <a:p>
            <a:pPr marL="388660" lvl="1" indent="-173336"/>
            <a:r>
              <a:rPr lang="en-US" sz="1000" dirty="0" smtClean="0"/>
              <a:t>Add a means to "freeze" or block worker assignments to a position (adding a Available for assignment </a:t>
            </a:r>
            <a:r>
              <a:rPr lang="en-US" sz="1000" dirty="0" err="1" smtClean="0"/>
              <a:t>datetime</a:t>
            </a:r>
            <a:r>
              <a:rPr lang="en-US" sz="1000" dirty="0" smtClean="0"/>
              <a:t> field)</a:t>
            </a:r>
          </a:p>
          <a:p>
            <a:pPr marL="173336" indent="-173336">
              <a:buFont typeface="Arial" pitchFamily="34" charset="0"/>
              <a:buChar char="•"/>
            </a:pPr>
            <a:r>
              <a:rPr lang="en-US" sz="1000" dirty="0" smtClean="0"/>
              <a:t>Benefits Eligibility</a:t>
            </a:r>
          </a:p>
          <a:p>
            <a:pPr marL="388660" lvl="1" indent="-173336"/>
            <a:r>
              <a:rPr lang="en-US" sz="1000" dirty="0" smtClean="0"/>
              <a:t>Provides an eligibility engine for Benefits. Employees will be eligible for a set of benefits based on the rules of this engine.</a:t>
            </a:r>
          </a:p>
          <a:p>
            <a:pPr marL="388660" lvl="1" indent="-173336"/>
            <a:r>
              <a:rPr lang="en-US" sz="1000" dirty="0" smtClean="0"/>
              <a:t>Accessing and exercising benefit eligibility rules to determine worker eligibility</a:t>
            </a:r>
          </a:p>
          <a:p>
            <a:pPr marL="173336" indent="-173336" defTabSz="924421">
              <a:spcAft>
                <a:spcPts val="337"/>
              </a:spcAft>
              <a:buFont typeface="Arial" pitchFamily="34" charset="0"/>
              <a:buChar char="•"/>
              <a:defRPr/>
            </a:pPr>
            <a:r>
              <a:rPr lang="en-US" sz="1000" dirty="0" smtClean="0"/>
              <a:t>Screenings</a:t>
            </a:r>
          </a:p>
          <a:p>
            <a:pPr marL="388660" lvl="1" indent="-173336" defTabSz="924421">
              <a:spcAft>
                <a:spcPts val="337"/>
              </a:spcAft>
              <a:defRPr/>
            </a:pPr>
            <a:r>
              <a:rPr lang="en-US" sz="1000" dirty="0" smtClean="0"/>
              <a:t>Screening types like drug or medical, can be setup and associated to Jobs.  Results recorded for the worker and can setup as reoccurring so it auto sets up the next screening.</a:t>
            </a:r>
          </a:p>
          <a:p>
            <a:pPr marL="173336" indent="-173336">
              <a:buFont typeface="Arial" pitchFamily="34" charset="0"/>
              <a:buChar char="•"/>
            </a:pPr>
            <a:r>
              <a:rPr lang="en-US" sz="1000" dirty="0" smtClean="0"/>
              <a:t>Enhanced Role Centers</a:t>
            </a:r>
          </a:p>
          <a:p>
            <a:pPr marL="388660" lvl="1" indent="-173336"/>
            <a:r>
              <a:rPr lang="en-US" sz="1000" dirty="0" smtClean="0"/>
              <a:t>Role Center for HR Manager where you could get Injury &amp; Illness Incidents for the month, year, and last year</a:t>
            </a:r>
          </a:p>
          <a:p>
            <a:pPr marL="388660" lvl="1" indent="-173336"/>
            <a:r>
              <a:rPr lang="en-US" sz="1000" dirty="0" smtClean="0"/>
              <a:t>Or Staffing Manager, where you could see Average days to Recruit for each Department or Applicants by Source</a:t>
            </a:r>
          </a:p>
          <a:p>
            <a:pPr marL="388660" lvl="1" indent="-173336"/>
            <a:r>
              <a:rPr lang="en-US" sz="1000" dirty="0" smtClean="0"/>
              <a:t>And Training and Development Manager, where you could see information about Open Courses or how many people have taken a particular course</a:t>
            </a:r>
          </a:p>
          <a:p>
            <a:pPr marL="173336" indent="-173336">
              <a:buFont typeface="Arial" pitchFamily="34" charset="0"/>
              <a:buChar char="•"/>
            </a:pPr>
            <a:r>
              <a:rPr lang="en-US" sz="1000" dirty="0" smtClean="0"/>
              <a:t>U.S. Payroll</a:t>
            </a:r>
          </a:p>
          <a:p>
            <a:pPr marL="496365" lvl="1" indent="-173336"/>
            <a:r>
              <a:rPr lang="en-US" sz="1000" dirty="0" smtClean="0"/>
              <a:t>Including HR and Payroll integration</a:t>
            </a:r>
          </a:p>
          <a:p>
            <a:pPr marL="496365" lvl="1" indent="-173336"/>
            <a:r>
              <a:rPr lang="en-US" sz="1000" dirty="0" smtClean="0"/>
              <a:t>Ceridian Tax Filing Service</a:t>
            </a:r>
          </a:p>
          <a:p>
            <a:endParaRPr lang="en-US" sz="1000" dirty="0" smtClean="0"/>
          </a:p>
          <a:p>
            <a:r>
              <a:rPr lang="en-US" sz="1000" b="1" dirty="0" smtClean="0"/>
              <a:t>Manage Talent (Talent Management)</a:t>
            </a:r>
          </a:p>
          <a:p>
            <a:pPr marL="173336" indent="-173336">
              <a:buFont typeface="Arial" pitchFamily="34" charset="0"/>
              <a:buChar char="•"/>
            </a:pPr>
            <a:r>
              <a:rPr lang="en-US" sz="1000" dirty="0" smtClean="0"/>
              <a:t>Tests and Qualifications</a:t>
            </a:r>
          </a:p>
          <a:p>
            <a:pPr marL="388660" lvl="1" indent="-173336" defTabSz="924421">
              <a:spcAft>
                <a:spcPts val="337"/>
              </a:spcAft>
              <a:defRPr/>
            </a:pPr>
            <a:r>
              <a:rPr lang="en-US" sz="1000" dirty="0" smtClean="0"/>
              <a:t>Setup of Qualification Test Types, which would be added as defaults on Job and Position, and carried into Recruitment process; i.e., required Tests &amp; minimum scores</a:t>
            </a:r>
          </a:p>
          <a:p>
            <a:pPr marL="173336" indent="-173336">
              <a:buFont typeface="Arial" pitchFamily="34" charset="0"/>
              <a:buChar char="•"/>
            </a:pPr>
            <a:r>
              <a:rPr lang="en-US" sz="1000" dirty="0" smtClean="0"/>
              <a:t>Compensation</a:t>
            </a:r>
          </a:p>
          <a:p>
            <a:pPr marL="388660" lvl="1" indent="-173336"/>
            <a:r>
              <a:rPr lang="en-US" sz="1000" dirty="0" smtClean="0"/>
              <a:t>Enable mass adjustments of compensation structures</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2351430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32500" lnSpcReduction="20000"/>
          </a:bodyPr>
          <a:lstStyle/>
          <a:p>
            <a:r>
              <a:rPr lang="en-US" sz="1000" b="1" dirty="0" smtClean="0"/>
              <a:t>Microsoft Dynamics</a:t>
            </a:r>
            <a:r>
              <a:rPr lang="en-US" sz="1000" b="1" baseline="0" dirty="0" smtClean="0"/>
              <a:t> AX 2012 R2 - HCM</a:t>
            </a:r>
            <a:endParaRPr lang="en-US" sz="1000" b="1" dirty="0" smtClean="0"/>
          </a:p>
          <a:p>
            <a:endParaRPr lang="en-US" sz="1000" b="1" dirty="0" smtClean="0"/>
          </a:p>
          <a:p>
            <a:r>
              <a:rPr lang="en-US" sz="1000" b="1" dirty="0" smtClean="0"/>
              <a:t>Drive HR Impact (Core HRMS)</a:t>
            </a:r>
          </a:p>
          <a:p>
            <a:pPr marL="173336" indent="-173336">
              <a:buFont typeface="Arial" pitchFamily="34" charset="0"/>
              <a:buChar char="•"/>
            </a:pPr>
            <a:r>
              <a:rPr lang="en-US" sz="1000" dirty="0" smtClean="0"/>
              <a:t>Personnel Actions and Workflow</a:t>
            </a:r>
          </a:p>
          <a:p>
            <a:pPr marL="388660" lvl="1" indent="-173336"/>
            <a:r>
              <a:rPr lang="en-US" sz="1000" dirty="0" smtClean="0"/>
              <a:t>Users will be given the option to configure AX to require a more formal way to create new positions and edit positions, with the additional option of AX Workflow as part of the formal action, plus a way to view a history of actions in HR.</a:t>
            </a:r>
          </a:p>
          <a:p>
            <a:pPr marL="388660" lvl="1" indent="-173336"/>
            <a:r>
              <a:rPr lang="en-US" sz="1000" dirty="0" smtClean="0"/>
              <a:t>For creating one position or multiple positions</a:t>
            </a:r>
          </a:p>
          <a:p>
            <a:pPr marL="388660" lvl="1" indent="-173336"/>
            <a:r>
              <a:rPr lang="en-US" sz="1000" dirty="0" smtClean="0"/>
              <a:t>For editing position fields, except the position worker assignment field.  You can multi-select positions to edit and then edit multiple fields on the position.</a:t>
            </a:r>
          </a:p>
          <a:p>
            <a:pPr marL="173336" indent="-173336">
              <a:buFont typeface="Arial" pitchFamily="34" charset="0"/>
              <a:buChar char="•"/>
            </a:pPr>
            <a:r>
              <a:rPr lang="en-US" sz="1000" dirty="0" smtClean="0"/>
              <a:t>Position Budgeting</a:t>
            </a:r>
          </a:p>
          <a:p>
            <a:pPr marL="388660" lvl="1" indent="-173336"/>
            <a:r>
              <a:rPr lang="en-US" sz="1000" dirty="0" smtClean="0"/>
              <a:t>Tracking of Budget/Cost information in HR - for Position Salary Budget and Position Expended/Position benefit budgets (via Position budget grid)</a:t>
            </a:r>
          </a:p>
          <a:p>
            <a:pPr marL="388660" lvl="1" indent="-173336"/>
            <a:r>
              <a:rPr lang="en-US" sz="1000" dirty="0" smtClean="0"/>
              <a:t>Ability to create a staging environment for planning next years budget prior to integration with Budget planning.</a:t>
            </a:r>
          </a:p>
          <a:p>
            <a:pPr marL="388660" lvl="1" indent="-173336"/>
            <a:r>
              <a:rPr lang="en-US" sz="1000" dirty="0" smtClean="0"/>
              <a:t>Integration to budgeting solution (via Budget plan generation- Generate from position forecasting)</a:t>
            </a:r>
          </a:p>
          <a:p>
            <a:pPr marL="388660" lvl="1" indent="-173336"/>
            <a:r>
              <a:rPr lang="en-US" sz="1000" dirty="0" smtClean="0"/>
              <a:t>Expand on Dimension functionality for integration to budget control (by allowing the budget for a position to be split by more than one position)</a:t>
            </a:r>
          </a:p>
          <a:p>
            <a:pPr marL="388660" lvl="1" indent="-173336"/>
            <a:r>
              <a:rPr lang="en-US" sz="1000" dirty="0" smtClean="0"/>
              <a:t>Budget generation from position forecasting will generate budget plan lines that will support the ability to:</a:t>
            </a:r>
          </a:p>
          <a:p>
            <a:pPr marL="505015" lvl="2" indent="-173336"/>
            <a:r>
              <a:rPr lang="en-US" sz="1000" dirty="0" smtClean="0"/>
              <a:t>View and modify the results of multiple forecasts in budget plan scenarios in Budget planning</a:t>
            </a:r>
          </a:p>
          <a:p>
            <a:pPr marL="505015" lvl="2" indent="-173336"/>
            <a:r>
              <a:rPr lang="en-US" sz="1000" dirty="0" smtClean="0"/>
              <a:t>View and modify budgeted information by budget period</a:t>
            </a:r>
          </a:p>
          <a:p>
            <a:pPr marL="388660" lvl="1" indent="-173336"/>
            <a:r>
              <a:rPr lang="en-US" sz="1000" dirty="0" smtClean="0"/>
              <a:t>Approved plan amounts are used to create budget register entries in Dynamics AX budget control which then provides the user with the ability to:</a:t>
            </a:r>
          </a:p>
          <a:p>
            <a:pPr marL="661493" lvl="3" indent="-173336"/>
            <a:r>
              <a:rPr lang="en-US" sz="1000" dirty="0" smtClean="0"/>
              <a:t>View budget to actuals for salaries and benefits using Budget control statistics</a:t>
            </a:r>
          </a:p>
          <a:p>
            <a:pPr marL="661493" lvl="3" indent="-173336"/>
            <a:r>
              <a:rPr lang="en-US" sz="1000" dirty="0" smtClean="0"/>
              <a:t>View budget to actuals by position when position is used as a financial dimension</a:t>
            </a:r>
          </a:p>
          <a:p>
            <a:pPr marL="173336" indent="-173336">
              <a:buFont typeface="Arial" pitchFamily="34" charset="0"/>
              <a:buChar char="•"/>
            </a:pPr>
            <a:r>
              <a:rPr lang="en-US" sz="1000" dirty="0" smtClean="0"/>
              <a:t>Maintain Positions</a:t>
            </a:r>
          </a:p>
          <a:p>
            <a:pPr marL="388660" lvl="1" indent="-173336"/>
            <a:r>
              <a:rPr lang="en-US" sz="1000" dirty="0" smtClean="0"/>
              <a:t>Copy an existing position as a way to Mass create positions</a:t>
            </a:r>
          </a:p>
          <a:p>
            <a:pPr marL="388660" lvl="1" indent="-173336"/>
            <a:r>
              <a:rPr lang="en-US" sz="1000" dirty="0" smtClean="0"/>
              <a:t>Mass edit position attributes which includes the ability to Mass expire positions</a:t>
            </a:r>
          </a:p>
          <a:p>
            <a:pPr marL="388660" lvl="1" indent="-173336"/>
            <a:r>
              <a:rPr lang="en-US" sz="1000" dirty="0" smtClean="0"/>
              <a:t>Mass terminate workers</a:t>
            </a:r>
          </a:p>
          <a:p>
            <a:pPr marL="388660" lvl="1" indent="-173336"/>
            <a:r>
              <a:rPr lang="en-US" sz="1000" dirty="0" smtClean="0"/>
              <a:t>Add a means to "freeze" or block worker assignments to a position (adding a Available for assignment </a:t>
            </a:r>
            <a:r>
              <a:rPr lang="en-US" sz="1000" dirty="0" err="1" smtClean="0"/>
              <a:t>datetime</a:t>
            </a:r>
            <a:r>
              <a:rPr lang="en-US" sz="1000" dirty="0" smtClean="0"/>
              <a:t> field)</a:t>
            </a:r>
          </a:p>
          <a:p>
            <a:pPr marL="173336" indent="-173336">
              <a:buFont typeface="Arial" pitchFamily="34" charset="0"/>
              <a:buChar char="•"/>
            </a:pPr>
            <a:r>
              <a:rPr lang="en-US" sz="1000" dirty="0" smtClean="0"/>
              <a:t>Benefits Eligibility</a:t>
            </a:r>
          </a:p>
          <a:p>
            <a:pPr marL="388660" lvl="1" indent="-173336"/>
            <a:r>
              <a:rPr lang="en-US" sz="1000" dirty="0" smtClean="0"/>
              <a:t>Provides an eligibility engine for Benefits. Employees will be eligible for a set of benefits based on the rules of this engine.</a:t>
            </a:r>
          </a:p>
          <a:p>
            <a:pPr marL="388660" lvl="1" indent="-173336"/>
            <a:r>
              <a:rPr lang="en-US" sz="1000" dirty="0" smtClean="0"/>
              <a:t>Accessing and exercising benefit eligibility rules to determine worker eligibility</a:t>
            </a:r>
          </a:p>
          <a:p>
            <a:pPr marL="173336" indent="-173336" defTabSz="924421">
              <a:spcAft>
                <a:spcPts val="337"/>
              </a:spcAft>
              <a:buFont typeface="Arial" pitchFamily="34" charset="0"/>
              <a:buChar char="•"/>
              <a:defRPr/>
            </a:pPr>
            <a:r>
              <a:rPr lang="en-US" sz="1000" dirty="0" smtClean="0"/>
              <a:t>Screenings</a:t>
            </a:r>
          </a:p>
          <a:p>
            <a:pPr marL="388660" lvl="1" indent="-173336" defTabSz="924421">
              <a:spcAft>
                <a:spcPts val="337"/>
              </a:spcAft>
              <a:defRPr/>
            </a:pPr>
            <a:r>
              <a:rPr lang="en-US" sz="1000" dirty="0" smtClean="0"/>
              <a:t>Screening types like drug or medical, can be setup and associated to Jobs.  Results recorded for the worker and can setup as reoccurring so it auto sets up the next screening.</a:t>
            </a:r>
          </a:p>
          <a:p>
            <a:pPr marL="173336" indent="-173336">
              <a:buFont typeface="Arial" pitchFamily="34" charset="0"/>
              <a:buChar char="•"/>
            </a:pPr>
            <a:r>
              <a:rPr lang="en-US" sz="1000" dirty="0" smtClean="0"/>
              <a:t>Enhanced Role Centers</a:t>
            </a:r>
          </a:p>
          <a:p>
            <a:pPr marL="388660" lvl="1" indent="-173336"/>
            <a:r>
              <a:rPr lang="en-US" sz="1000" dirty="0" smtClean="0"/>
              <a:t>Role Center for HR Manager where you could get Injury &amp; Illness Incidents for the month, year, and last year</a:t>
            </a:r>
          </a:p>
          <a:p>
            <a:pPr marL="388660" lvl="1" indent="-173336"/>
            <a:r>
              <a:rPr lang="en-US" sz="1000" dirty="0" smtClean="0"/>
              <a:t>Or Staffing Manager, where you could see Average days to Recruit for each Department or Applicants by Source</a:t>
            </a:r>
          </a:p>
          <a:p>
            <a:pPr marL="388660" lvl="1" indent="-173336"/>
            <a:r>
              <a:rPr lang="en-US" sz="1000" dirty="0" smtClean="0"/>
              <a:t>And Training and Development Manager, where you could see information about Open Courses or how many people have taken a particular course</a:t>
            </a:r>
          </a:p>
          <a:p>
            <a:pPr marL="173336" indent="-173336">
              <a:buFont typeface="Arial" pitchFamily="34" charset="0"/>
              <a:buChar char="•"/>
            </a:pPr>
            <a:r>
              <a:rPr lang="en-US" sz="1000" dirty="0" smtClean="0"/>
              <a:t>U.S. Payroll</a:t>
            </a:r>
          </a:p>
          <a:p>
            <a:pPr marL="496365" lvl="1" indent="-173336"/>
            <a:r>
              <a:rPr lang="en-US" sz="1000" dirty="0" smtClean="0"/>
              <a:t>Including HR and Payroll integration</a:t>
            </a:r>
          </a:p>
          <a:p>
            <a:pPr marL="496365" lvl="1" indent="-173336"/>
            <a:r>
              <a:rPr lang="en-US" sz="1000" dirty="0" smtClean="0"/>
              <a:t>Ceridian Tax Filing Service</a:t>
            </a:r>
          </a:p>
          <a:p>
            <a:endParaRPr lang="en-US" sz="1000" dirty="0" smtClean="0"/>
          </a:p>
          <a:p>
            <a:r>
              <a:rPr lang="en-US" sz="1000" b="1" dirty="0" smtClean="0"/>
              <a:t>Manage Talent (Talent Management)</a:t>
            </a:r>
          </a:p>
          <a:p>
            <a:pPr marL="173336" indent="-173336">
              <a:buFont typeface="Arial" pitchFamily="34" charset="0"/>
              <a:buChar char="•"/>
            </a:pPr>
            <a:r>
              <a:rPr lang="en-US" sz="1000" dirty="0" smtClean="0"/>
              <a:t>Tests and Qualifications</a:t>
            </a:r>
          </a:p>
          <a:p>
            <a:pPr marL="388660" lvl="1" indent="-173336" defTabSz="924421">
              <a:spcAft>
                <a:spcPts val="337"/>
              </a:spcAft>
              <a:defRPr/>
            </a:pPr>
            <a:r>
              <a:rPr lang="en-US" sz="1000" dirty="0" smtClean="0"/>
              <a:t>Setup of Qualification Test Types, which would be added as defaults on Job and Position, and carried into Recruitment process; i.e., required Tests &amp; minimum scores</a:t>
            </a:r>
          </a:p>
          <a:p>
            <a:pPr marL="173336" indent="-173336">
              <a:buFont typeface="Arial" pitchFamily="34" charset="0"/>
              <a:buChar char="•"/>
            </a:pPr>
            <a:r>
              <a:rPr lang="en-US" sz="1000" dirty="0" smtClean="0"/>
              <a:t>Compensation</a:t>
            </a:r>
          </a:p>
          <a:p>
            <a:pPr marL="388660" lvl="1" indent="-173336"/>
            <a:r>
              <a:rPr lang="en-US" sz="1000" dirty="0" smtClean="0"/>
              <a:t>Enable mass adjustments of compensation structures</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Tree>
    <p:extLst>
      <p:ext uri="{BB962C8B-B14F-4D97-AF65-F5344CB8AC3E}">
        <p14:creationId xmlns:p14="http://schemas.microsoft.com/office/powerpoint/2010/main" val="23514303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s/slide1.xm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edium Blue With Photo">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711925" y="5769090"/>
            <a:ext cx="16847047" cy="2031325"/>
          </a:xfrm>
          <a:prstGeom prst="rect">
            <a:avLst/>
          </a:prstGeom>
        </p:spPr>
        <p:txBody>
          <a:bodyPr/>
          <a:lstStyle>
            <a:lvl1pPr marL="0" indent="0">
              <a:buNone/>
              <a:defRPr sz="13200" i="0" spc="-150" baseline="0">
                <a:gradFill>
                  <a:gsLst>
                    <a:gs pos="0">
                      <a:schemeClr val="tx1"/>
                    </a:gs>
                    <a:gs pos="100000">
                      <a:schemeClr val="tx1"/>
                    </a:gs>
                  </a:gsLst>
                  <a:lin ang="5400000" scaled="0"/>
                </a:gradFill>
                <a:latin typeface="Segoe UI Light" pitchFamily="34" charset="0"/>
              </a:defRPr>
            </a:lvl1pPr>
          </a:lstStyle>
          <a:p>
            <a:pPr lvl="0"/>
            <a:r>
              <a:rPr lang="en-US" dirty="0" smtClean="0"/>
              <a:t>Presentation title</a:t>
            </a:r>
          </a:p>
        </p:txBody>
      </p:sp>
      <p:sp>
        <p:nvSpPr>
          <p:cNvPr id="12" name="Text Placeholder 8"/>
          <p:cNvSpPr>
            <a:spLocks noGrp="1"/>
          </p:cNvSpPr>
          <p:nvPr>
            <p:ph type="body" sz="quarter" idx="11" hasCustomPrompt="1"/>
          </p:nvPr>
        </p:nvSpPr>
        <p:spPr>
          <a:xfrm>
            <a:off x="777240" y="7917930"/>
            <a:ext cx="16794068" cy="615553"/>
          </a:xfrm>
          <a:prstGeom prst="rect">
            <a:avLst/>
          </a:prstGeom>
        </p:spPr>
        <p:txBody>
          <a:bodyPr/>
          <a:lstStyle>
            <a:lvl1pPr marL="0" indent="0">
              <a:buNone/>
              <a:defRPr spc="-150" baseline="0">
                <a:gradFill>
                  <a:gsLst>
                    <a:gs pos="0">
                      <a:schemeClr val="tx1"/>
                    </a:gs>
                    <a:gs pos="100000">
                      <a:schemeClr val="tx1"/>
                    </a:gs>
                  </a:gsLst>
                  <a:lin ang="5400000" scaled="0"/>
                </a:gradFill>
                <a:latin typeface="Segoe UI Light" pitchFamily="34" charset="0"/>
              </a:defRPr>
            </a:lvl1pPr>
          </a:lstStyle>
          <a:p>
            <a:pPr lvl="0"/>
            <a:r>
              <a:rPr lang="en-US" dirty="0" smtClean="0"/>
              <a:t>Name</a:t>
            </a:r>
            <a:endParaRPr lang="en-US" dirty="0"/>
          </a:p>
        </p:txBody>
      </p:sp>
      <p:sp>
        <p:nvSpPr>
          <p:cNvPr id="13" name="Text Placeholder 8"/>
          <p:cNvSpPr>
            <a:spLocks noGrp="1"/>
          </p:cNvSpPr>
          <p:nvPr>
            <p:ph type="body" sz="quarter" idx="12" hasCustomPrompt="1"/>
          </p:nvPr>
        </p:nvSpPr>
        <p:spPr>
          <a:xfrm>
            <a:off x="777240" y="8535341"/>
            <a:ext cx="11273391" cy="615553"/>
          </a:xfrm>
          <a:prstGeom prst="rect">
            <a:avLst/>
          </a:prstGeom>
        </p:spPr>
        <p:txBody>
          <a:bodyPr/>
          <a:lstStyle>
            <a:lvl1pPr marL="0" indent="0">
              <a:buNone/>
              <a:defRPr spc="-150" baseline="0">
                <a:gradFill>
                  <a:gsLst>
                    <a:gs pos="0">
                      <a:schemeClr val="tx1"/>
                    </a:gs>
                    <a:gs pos="100000">
                      <a:schemeClr val="tx1"/>
                    </a:gs>
                  </a:gsLst>
                  <a:lin ang="5400000" scaled="0"/>
                </a:gradFill>
                <a:latin typeface="Segoe UI Light" pitchFamily="34" charset="0"/>
              </a:defRPr>
            </a:lvl1pPr>
          </a:lstStyle>
          <a:p>
            <a:pPr lvl="0"/>
            <a:r>
              <a:rPr lang="en-US" dirty="0" smtClean="0"/>
              <a:t>Date</a:t>
            </a: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29510"/>
            <a:ext cx="8567255" cy="4443072"/>
          </a:xfrm>
          <a:prstGeom prst="rect">
            <a:avLst/>
          </a:prstGeom>
        </p:spPr>
      </p:pic>
    </p:spTree>
    <p:extLst>
      <p:ext uri="{BB962C8B-B14F-4D97-AF65-F5344CB8AC3E}">
        <p14:creationId xmlns:p14="http://schemas.microsoft.com/office/powerpoint/2010/main" val="3993054414"/>
      </p:ext>
    </p:extLst>
  </p:cSld>
  <p:clrMapOvr>
    <a:masterClrMapping/>
  </p:clrMapOvr>
  <p:transition>
    <p:push/>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778871" y="1428751"/>
            <a:ext cx="16727876" cy="1121846"/>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778871" y="3257549"/>
            <a:ext cx="16727876" cy="3120737"/>
          </a:xfrm>
        </p:spPr>
        <p:txBody>
          <a:bodyPr/>
          <a:lstStyle>
            <a:lvl3pPr>
              <a:defRPr sz="3200"/>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87140131"/>
      </p:ext>
    </p:extLst>
  </p:cSld>
  <p:clrMapOvr>
    <a:masterClrMapping/>
  </p:clrMapOvr>
  <p:transition>
    <p:push/>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1121846"/>
          </a:xfrm>
        </p:spPr>
        <p:txBody>
          <a:bodyPr/>
          <a:lstStyle>
            <a:lvl1pPr>
              <a:defRPr spc="-100" baseline="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778871" y="3200399"/>
            <a:ext cx="16727876" cy="1354217"/>
          </a:xfrm>
        </p:spPr>
        <p:txBody>
          <a:bodyPr/>
          <a:lstStyle>
            <a:lvl1pPr marL="0" indent="0">
              <a:spcBef>
                <a:spcPts val="0"/>
              </a:spcBef>
              <a:spcAft>
                <a:spcPts val="2400"/>
              </a:spcAft>
              <a:buNone/>
              <a:defRPr sz="4000" spc="-100" baseline="0">
                <a:latin typeface="Segoe UI Light" pitchFamily="34" charset="0"/>
              </a:defRPr>
            </a:lvl1pPr>
            <a:lvl2pPr marL="0" indent="0">
              <a:spcBef>
                <a:spcPts val="0"/>
              </a:spcBef>
              <a:spcAft>
                <a:spcPts val="1200"/>
              </a:spcAft>
              <a:buNone/>
              <a:defRPr sz="2800" spc="0" baseline="0"/>
            </a:lvl2pPr>
            <a:lvl3pPr marL="0" indent="0">
              <a:spcBef>
                <a:spcPts val="0"/>
              </a:spcBef>
              <a:spcAft>
                <a:spcPts val="600"/>
              </a:spcAft>
              <a:buNone/>
              <a:defRPr sz="3000"/>
            </a:lvl3pPr>
            <a:lvl4pPr marL="0" indent="0">
              <a:spcBef>
                <a:spcPts val="0"/>
              </a:spcBef>
              <a:spcAft>
                <a:spcPts val="600"/>
              </a:spcAft>
              <a:buNone/>
              <a:defRPr/>
            </a:lvl4pPr>
            <a:lvl5pPr marL="0" indent="0">
              <a:spcBef>
                <a:spcPts val="0"/>
              </a:spcBef>
              <a:spcAft>
                <a:spcPts val="6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849097645"/>
      </p:ext>
    </p:extLst>
  </p:cSld>
  <p:clrMapOvr>
    <a:masterClrMapping/>
  </p:clrMapOvr>
  <p:transition>
    <p:push/>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Medium Blue Text Only">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778879" y="1352558"/>
            <a:ext cx="16727876" cy="1121846"/>
          </a:xfrm>
          <a:prstGeom prst="rect">
            <a:avLst/>
          </a:prstGeom>
        </p:spPr>
        <p:txBody>
          <a:bodyPr vert="horz" wrap="square" lIns="0" tIns="0" rIns="0" bIns="0" rtlCol="0" anchor="t">
            <a:spAutoFit/>
          </a:bodyPr>
          <a:lstStyle/>
          <a:p>
            <a:r>
              <a:rPr lang="en-US" dirty="0" smtClean="0"/>
              <a:t>Click to edit Master title style</a:t>
            </a:r>
            <a:endParaRPr lang="en-US" dirty="0"/>
          </a:p>
        </p:txBody>
      </p:sp>
    </p:spTree>
    <p:extLst>
      <p:ext uri="{BB962C8B-B14F-4D97-AF65-F5344CB8AC3E}">
        <p14:creationId xmlns:p14="http://schemas.microsoft.com/office/powerpoint/2010/main" val="3617501950"/>
      </p:ext>
    </p:extLst>
  </p:cSld>
  <p:clrMapOvr>
    <a:masterClrMapping/>
  </p:clrMapOvr>
  <p:transition>
    <p:push/>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1257300" y="9534532"/>
            <a:ext cx="4114800" cy="547688"/>
          </a:xfrm>
          <a:prstGeom prst="rect">
            <a:avLst/>
          </a:prstGeom>
        </p:spPr>
        <p:txBody>
          <a:bodyPr lIns="91404" tIns="45703" rIns="91404" bIns="45703"/>
          <a:lstStyle/>
          <a:p>
            <a:fld id="{4608DBFD-5F5E-44DB-B6F1-2F882E6D3591}" type="datetimeFigureOut">
              <a:rPr lang="en-US" smtClean="0"/>
              <a:pPr/>
              <a:t>2/26/2014</a:t>
            </a:fld>
            <a:endParaRPr lang="en-US"/>
          </a:p>
        </p:txBody>
      </p:sp>
      <p:sp>
        <p:nvSpPr>
          <p:cNvPr id="4" name="Footer Placeholder 3"/>
          <p:cNvSpPr>
            <a:spLocks noGrp="1"/>
          </p:cNvSpPr>
          <p:nvPr>
            <p:ph type="ftr" sz="quarter" idx="11"/>
          </p:nvPr>
        </p:nvSpPr>
        <p:spPr>
          <a:xfrm>
            <a:off x="6057900" y="9534532"/>
            <a:ext cx="6172200" cy="547688"/>
          </a:xfrm>
          <a:prstGeom prst="rect">
            <a:avLst/>
          </a:prstGeom>
        </p:spPr>
        <p:txBody>
          <a:bodyPr lIns="91404" tIns="45703" rIns="91404" bIns="45703"/>
          <a:lstStyle/>
          <a:p>
            <a:endParaRPr lang="en-US"/>
          </a:p>
        </p:txBody>
      </p:sp>
      <p:sp>
        <p:nvSpPr>
          <p:cNvPr id="5" name="Slide Number Placeholder 4"/>
          <p:cNvSpPr>
            <a:spLocks noGrp="1"/>
          </p:cNvSpPr>
          <p:nvPr>
            <p:ph type="sldNum" sz="quarter" idx="12"/>
          </p:nvPr>
        </p:nvSpPr>
        <p:spPr>
          <a:xfrm>
            <a:off x="12915900" y="9534532"/>
            <a:ext cx="4114800" cy="547688"/>
          </a:xfrm>
          <a:prstGeom prst="rect">
            <a:avLst/>
          </a:prstGeom>
        </p:spPr>
        <p:txBody>
          <a:bodyPr lIns="91404" tIns="45703" rIns="91404" bIns="45703"/>
          <a:lstStyle/>
          <a:p>
            <a:fld id="{79F40473-C929-4D46-839D-F1FB567136FA}" type="slidenum">
              <a:rPr lang="en-US" smtClean="0"/>
              <a:pPr/>
              <a:t>‹#›</a:t>
            </a:fld>
            <a:endParaRPr lang="en-US"/>
          </a:p>
        </p:txBody>
      </p:sp>
    </p:spTree>
    <p:extLst>
      <p:ext uri="{BB962C8B-B14F-4D97-AF65-F5344CB8AC3E}">
        <p14:creationId xmlns:p14="http://schemas.microsoft.com/office/powerpoint/2010/main" val="4024002057"/>
      </p:ext>
    </p:extLst>
  </p:cSld>
  <p:clrMapOvr>
    <a:masterClrMapping/>
  </p:clrMapOvr>
  <p:transition>
    <p:push/>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Medium Blue Rear Bumper">
    <p:spTree>
      <p:nvGrpSpPr>
        <p:cNvPr id="1" name=""/>
        <p:cNvGrpSpPr/>
        <p:nvPr/>
      </p:nvGrpSpPr>
      <p:grpSpPr>
        <a:xfrm>
          <a:off x="0" y="0"/>
          <a:ext cx="0" cy="0"/>
          <a:chOff x="0" y="0"/>
          <a:chExt cx="0" cy="0"/>
        </a:xfrm>
      </p:grpSpPr>
      <p:pic>
        <p:nvPicPr>
          <p:cNvPr id="5"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68133" y="3135086"/>
            <a:ext cx="5638738" cy="2598057"/>
          </a:xfrm>
          <a:prstGeom prst="rect">
            <a:avLst/>
          </a:prstGeom>
          <a:noFill/>
          <a:ln>
            <a:noFill/>
          </a:ln>
        </p:spPr>
      </p:pic>
    </p:spTree>
    <p:extLst>
      <p:ext uri="{BB962C8B-B14F-4D97-AF65-F5344CB8AC3E}">
        <p14:creationId xmlns:p14="http://schemas.microsoft.com/office/powerpoint/2010/main" val="2886289822"/>
      </p:ext>
    </p:extLst>
  </p:cSld>
  <p:clrMapOvr>
    <a:masterClrMapping/>
  </p:clrMapOvr>
  <p:transition>
    <p:push/>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home_w.png">
            <a:hlinkClick r:id="rId2" action="ppaction://hlinksldjump"/>
          </p:cNvPr>
          <p:cNvPicPr>
            <a:picLocks noChangeAspect="1"/>
          </p:cNvPicPr>
          <p:nvPr userDrawn="1"/>
        </p:nvPicPr>
        <p:blipFill>
          <a:blip r:embed="rId3" cstate="print"/>
          <a:stretch>
            <a:fillRect/>
          </a:stretch>
        </p:blipFill>
        <p:spPr>
          <a:xfrm>
            <a:off x="16903430" y="353438"/>
            <a:ext cx="762000" cy="762000"/>
          </a:xfrm>
          <a:prstGeom prst="rect">
            <a:avLst/>
          </a:prstGeom>
        </p:spPr>
      </p:pic>
    </p:spTree>
    <p:extLst>
      <p:ext uri="{BB962C8B-B14F-4D97-AF65-F5344CB8AC3E}">
        <p14:creationId xmlns:p14="http://schemas.microsoft.com/office/powerpoint/2010/main" val="2067542859"/>
      </p:ext>
    </p:extLst>
  </p:cSld>
  <p:clrMapOvr>
    <a:masterClrMapping/>
  </p:clrMapOvr>
  <p:transition>
    <p:push/>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Medium Blue With Phot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801170" y="9120206"/>
            <a:ext cx="4162647" cy="903676"/>
          </a:xfrm>
          <a:prstGeom prst="rect">
            <a:avLst/>
          </a:prstGeom>
        </p:spPr>
      </p:pic>
      <p:sp>
        <p:nvSpPr>
          <p:cNvPr id="10" name="Text Placeholder 5"/>
          <p:cNvSpPr>
            <a:spLocks noGrp="1"/>
          </p:cNvSpPr>
          <p:nvPr>
            <p:ph type="body" sz="quarter" idx="10" hasCustomPrompt="1"/>
          </p:nvPr>
        </p:nvSpPr>
        <p:spPr>
          <a:xfrm>
            <a:off x="711925" y="5769090"/>
            <a:ext cx="16847047" cy="2031325"/>
          </a:xfrm>
          <a:prstGeom prst="rect">
            <a:avLst/>
          </a:prstGeom>
        </p:spPr>
        <p:txBody>
          <a:bodyPr/>
          <a:lstStyle>
            <a:lvl1pPr marL="0" indent="0">
              <a:buNone/>
              <a:defRPr sz="13200" i="0" spc="-150" baseline="0">
                <a:gradFill>
                  <a:gsLst>
                    <a:gs pos="0">
                      <a:schemeClr val="tx1"/>
                    </a:gs>
                    <a:gs pos="100000">
                      <a:schemeClr val="tx1"/>
                    </a:gs>
                  </a:gsLst>
                  <a:lin ang="5400000" scaled="0"/>
                </a:gradFill>
                <a:latin typeface="Segoe UI Light" pitchFamily="34" charset="0"/>
              </a:defRPr>
            </a:lvl1pPr>
          </a:lstStyle>
          <a:p>
            <a:pPr lvl="0"/>
            <a:r>
              <a:rPr lang="en-US" dirty="0" smtClean="0"/>
              <a:t>Presentation title</a:t>
            </a:r>
          </a:p>
        </p:txBody>
      </p:sp>
      <p:sp>
        <p:nvSpPr>
          <p:cNvPr id="12" name="Text Placeholder 8"/>
          <p:cNvSpPr>
            <a:spLocks noGrp="1"/>
          </p:cNvSpPr>
          <p:nvPr>
            <p:ph type="body" sz="quarter" idx="11" hasCustomPrompt="1"/>
          </p:nvPr>
        </p:nvSpPr>
        <p:spPr>
          <a:xfrm>
            <a:off x="777240" y="7917930"/>
            <a:ext cx="16794068" cy="615553"/>
          </a:xfrm>
          <a:prstGeom prst="rect">
            <a:avLst/>
          </a:prstGeom>
        </p:spPr>
        <p:txBody>
          <a:bodyPr/>
          <a:lstStyle>
            <a:lvl1pPr marL="0" indent="0">
              <a:buNone/>
              <a:defRPr spc="-150" baseline="0">
                <a:gradFill>
                  <a:gsLst>
                    <a:gs pos="0">
                      <a:schemeClr val="tx1"/>
                    </a:gs>
                    <a:gs pos="100000">
                      <a:schemeClr val="tx1"/>
                    </a:gs>
                  </a:gsLst>
                  <a:lin ang="5400000" scaled="0"/>
                </a:gradFill>
                <a:latin typeface="Segoe UI Light" pitchFamily="34" charset="0"/>
              </a:defRPr>
            </a:lvl1pPr>
          </a:lstStyle>
          <a:p>
            <a:pPr lvl="0"/>
            <a:r>
              <a:rPr lang="en-US" dirty="0" smtClean="0"/>
              <a:t>Name</a:t>
            </a:r>
            <a:endParaRPr lang="en-US" dirty="0"/>
          </a:p>
        </p:txBody>
      </p:sp>
      <p:sp>
        <p:nvSpPr>
          <p:cNvPr id="13" name="Text Placeholder 8"/>
          <p:cNvSpPr>
            <a:spLocks noGrp="1"/>
          </p:cNvSpPr>
          <p:nvPr>
            <p:ph type="body" sz="quarter" idx="12" hasCustomPrompt="1"/>
          </p:nvPr>
        </p:nvSpPr>
        <p:spPr>
          <a:xfrm>
            <a:off x="777240" y="8535341"/>
            <a:ext cx="11273391" cy="615553"/>
          </a:xfrm>
          <a:prstGeom prst="rect">
            <a:avLst/>
          </a:prstGeom>
        </p:spPr>
        <p:txBody>
          <a:bodyPr/>
          <a:lstStyle>
            <a:lvl1pPr marL="0" indent="0">
              <a:buNone/>
              <a:defRPr spc="-150" baseline="0">
                <a:gradFill>
                  <a:gsLst>
                    <a:gs pos="0">
                      <a:schemeClr val="tx1"/>
                    </a:gs>
                    <a:gs pos="100000">
                      <a:schemeClr val="tx1"/>
                    </a:gs>
                  </a:gsLst>
                  <a:lin ang="5400000" scaled="0"/>
                </a:gradFill>
                <a:latin typeface="Segoe UI Light" pitchFamily="34" charset="0"/>
              </a:defRPr>
            </a:lvl1pPr>
          </a:lstStyle>
          <a:p>
            <a:pPr lvl="0"/>
            <a:r>
              <a:rPr lang="en-US" dirty="0" smtClean="0"/>
              <a:t>Date</a:t>
            </a:r>
            <a:endParaRPr lang="en-US"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464457"/>
            <a:ext cx="6590469" cy="4515645"/>
          </a:xfrm>
          <a:prstGeom prst="rect">
            <a:avLst/>
          </a:prstGeom>
        </p:spPr>
      </p:pic>
    </p:spTree>
    <p:extLst>
      <p:ext uri="{BB962C8B-B14F-4D97-AF65-F5344CB8AC3E}">
        <p14:creationId xmlns:p14="http://schemas.microsoft.com/office/powerpoint/2010/main" val="2849547391"/>
      </p:ext>
    </p:extLst>
  </p:cSld>
  <p:clrMapOvr>
    <a:masterClrMapping/>
  </p:clrMapOvr>
  <p:transition>
    <p:push/>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778871" y="1428751"/>
            <a:ext cx="16727876" cy="1121846"/>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778871" y="3257549"/>
            <a:ext cx="16727876" cy="3120737"/>
          </a:xfrm>
        </p:spPr>
        <p:txBody>
          <a:bodyPr/>
          <a:lstStyle>
            <a:lvl3pPr>
              <a:defRPr sz="3200"/>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34049508"/>
      </p:ext>
    </p:extLst>
  </p:cSld>
  <p:clrMapOvr>
    <a:masterClrMapping/>
  </p:clrMapOvr>
  <p:transition>
    <p:push/>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801170" y="9120206"/>
            <a:ext cx="4162647" cy="903676"/>
          </a:xfrm>
          <a:prstGeom prst="rect">
            <a:avLst/>
          </a:prstGeom>
        </p:spPr>
      </p:pic>
    </p:spTree>
    <p:extLst>
      <p:ext uri="{BB962C8B-B14F-4D97-AF65-F5344CB8AC3E}">
        <p14:creationId xmlns:p14="http://schemas.microsoft.com/office/powerpoint/2010/main" val="1276748228"/>
      </p:ext>
    </p:extLst>
  </p:cSld>
  <p:clrMapOvr>
    <a:masterClrMapping/>
  </p:clrMapOvr>
  <p:transition>
    <p:push/>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778871" y="2952749"/>
            <a:ext cx="16727876" cy="3139321"/>
          </a:xfrm>
        </p:spPr>
        <p:txBody>
          <a:bodyPr/>
          <a:lstStyle>
            <a:lvl1pPr>
              <a:lnSpc>
                <a:spcPct val="100000"/>
              </a:lnSpc>
              <a:defRPr baseline="0"/>
            </a:lvl1pPr>
            <a:lvl2pPr>
              <a:lnSpc>
                <a:spcPct val="100000"/>
              </a:lnSpc>
              <a:defRPr spc="0" baseline="0"/>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801170" y="9120206"/>
            <a:ext cx="4162647" cy="903676"/>
          </a:xfrm>
          <a:prstGeom prst="rect">
            <a:avLst/>
          </a:prstGeom>
        </p:spPr>
      </p:pic>
    </p:spTree>
    <p:extLst>
      <p:ext uri="{BB962C8B-B14F-4D97-AF65-F5344CB8AC3E}">
        <p14:creationId xmlns:p14="http://schemas.microsoft.com/office/powerpoint/2010/main" val="3076500190"/>
      </p:ext>
    </p:extLst>
  </p:cSld>
  <p:clrMapOvr>
    <a:masterClrMapping/>
  </p:clrMapOvr>
  <p:transition>
    <p:push/>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759821" y="1466851"/>
            <a:ext cx="16727876" cy="1121846"/>
          </a:xfrm>
        </p:spPr>
        <p:txBody>
          <a:bodyPr/>
          <a:lstStyle>
            <a:lvl1pPr>
              <a:defRPr spc="-100" baseline="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759821" y="3295649"/>
            <a:ext cx="16727876" cy="1354217"/>
          </a:xfrm>
        </p:spPr>
        <p:txBody>
          <a:bodyPr/>
          <a:lstStyle>
            <a:lvl1pPr marL="0" indent="0">
              <a:spcBef>
                <a:spcPts val="0"/>
              </a:spcBef>
              <a:spcAft>
                <a:spcPts val="2400"/>
              </a:spcAft>
              <a:buNone/>
              <a:defRPr sz="4000" spc="-100" baseline="0">
                <a:latin typeface="Segoe UI Light" pitchFamily="34" charset="0"/>
              </a:defRPr>
            </a:lvl1pPr>
            <a:lvl2pPr marL="0" indent="0">
              <a:spcBef>
                <a:spcPts val="0"/>
              </a:spcBef>
              <a:spcAft>
                <a:spcPts val="1200"/>
              </a:spcAft>
              <a:buNone/>
              <a:defRPr sz="2800" spc="0" baseline="0"/>
            </a:lvl2pPr>
            <a:lvl3pPr marL="0" indent="0">
              <a:spcBef>
                <a:spcPts val="0"/>
              </a:spcBef>
              <a:spcAft>
                <a:spcPts val="600"/>
              </a:spcAft>
              <a:buNone/>
              <a:defRPr sz="3000"/>
            </a:lvl3pPr>
            <a:lvl4pPr marL="0" indent="0">
              <a:spcBef>
                <a:spcPts val="0"/>
              </a:spcBef>
              <a:spcAft>
                <a:spcPts val="600"/>
              </a:spcAft>
              <a:buNone/>
              <a:defRPr/>
            </a:lvl4pPr>
            <a:lvl5pPr marL="0" indent="0">
              <a:spcBef>
                <a:spcPts val="0"/>
              </a:spcBef>
              <a:spcAft>
                <a:spcPts val="600"/>
              </a:spcAft>
              <a:buNone/>
              <a:defRPr/>
            </a:lvl5pPr>
          </a:lstStyle>
          <a:p>
            <a:pPr lvl="0"/>
            <a:r>
              <a:rPr lang="en-US" dirty="0" smtClean="0"/>
              <a:t>Click to edit Master text styles</a:t>
            </a:r>
          </a:p>
          <a:p>
            <a:pPr lvl="1"/>
            <a:r>
              <a:rPr lang="en-US" dirty="0" smtClean="0"/>
              <a:t>Second level</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801170" y="9120206"/>
            <a:ext cx="4162647" cy="903676"/>
          </a:xfrm>
          <a:prstGeom prst="rect">
            <a:avLst/>
          </a:prstGeom>
        </p:spPr>
      </p:pic>
    </p:spTree>
    <p:extLst>
      <p:ext uri="{BB962C8B-B14F-4D97-AF65-F5344CB8AC3E}">
        <p14:creationId xmlns:p14="http://schemas.microsoft.com/office/powerpoint/2010/main" val="922854651"/>
      </p:ext>
    </p:extLst>
  </p:cSld>
  <p:clrMapOvr>
    <a:masterClrMapping/>
  </p:clrMapOvr>
  <p:transition>
    <p:push/>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dium Blu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33938"/>
      </p:ext>
    </p:extLst>
  </p:cSld>
  <p:clrMapOvr>
    <a:masterClrMapping/>
  </p:clrMapOvr>
  <p:transition>
    <p:push/>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hit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4520780"/>
      </p:ext>
    </p:extLst>
  </p:cSld>
  <p:clrMapOvr>
    <a:masterClrMapping/>
  </p:clrMapOvr>
  <p:transition>
    <p:push/>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Medium Blue With Photo">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92253" y="5435262"/>
            <a:ext cx="16847047" cy="2031325"/>
          </a:xfrm>
          <a:prstGeom prst="rect">
            <a:avLst/>
          </a:prstGeom>
        </p:spPr>
        <p:txBody>
          <a:bodyPr/>
          <a:lstStyle>
            <a:lvl1pPr marL="0" indent="0">
              <a:buNone/>
              <a:defRPr sz="13200" i="0" spc="-150" baseline="0">
                <a:gradFill>
                  <a:gsLst>
                    <a:gs pos="0">
                      <a:schemeClr val="tx1"/>
                    </a:gs>
                    <a:gs pos="100000">
                      <a:schemeClr val="tx1"/>
                    </a:gs>
                  </a:gsLst>
                  <a:lin ang="5400000" scaled="0"/>
                </a:gradFill>
                <a:latin typeface="Segoe UI Light" pitchFamily="34" charset="0"/>
              </a:defRPr>
            </a:lvl1pPr>
          </a:lstStyle>
          <a:p>
            <a:pPr lvl="0"/>
            <a:r>
              <a:rPr lang="en-US" dirty="0" smtClean="0"/>
              <a:t>Presentation title</a:t>
            </a:r>
          </a:p>
        </p:txBody>
      </p:sp>
      <p:sp>
        <p:nvSpPr>
          <p:cNvPr id="12" name="Text Placeholder 8"/>
          <p:cNvSpPr>
            <a:spLocks noGrp="1"/>
          </p:cNvSpPr>
          <p:nvPr>
            <p:ph type="body" sz="quarter" idx="11" hasCustomPrompt="1"/>
          </p:nvPr>
        </p:nvSpPr>
        <p:spPr>
          <a:xfrm>
            <a:off x="777240" y="7917930"/>
            <a:ext cx="16794068" cy="615553"/>
          </a:xfrm>
          <a:prstGeom prst="rect">
            <a:avLst/>
          </a:prstGeom>
        </p:spPr>
        <p:txBody>
          <a:bodyPr/>
          <a:lstStyle>
            <a:lvl1pPr marL="0" indent="0">
              <a:buNone/>
              <a:defRPr spc="-150" baseline="0">
                <a:gradFill>
                  <a:gsLst>
                    <a:gs pos="0">
                      <a:schemeClr val="tx1"/>
                    </a:gs>
                    <a:gs pos="100000">
                      <a:schemeClr val="tx1"/>
                    </a:gs>
                  </a:gsLst>
                  <a:lin ang="5400000" scaled="0"/>
                </a:gradFill>
                <a:latin typeface="Segoe UI Light" pitchFamily="34" charset="0"/>
              </a:defRPr>
            </a:lvl1pPr>
          </a:lstStyle>
          <a:p>
            <a:pPr lvl="0"/>
            <a:r>
              <a:rPr lang="en-US" dirty="0" smtClean="0"/>
              <a:t>Name</a:t>
            </a:r>
            <a:endParaRPr lang="en-US" dirty="0"/>
          </a:p>
        </p:txBody>
      </p:sp>
      <p:sp>
        <p:nvSpPr>
          <p:cNvPr id="13" name="Text Placeholder 8"/>
          <p:cNvSpPr>
            <a:spLocks noGrp="1"/>
          </p:cNvSpPr>
          <p:nvPr>
            <p:ph type="body" sz="quarter" idx="12" hasCustomPrompt="1"/>
          </p:nvPr>
        </p:nvSpPr>
        <p:spPr>
          <a:xfrm>
            <a:off x="777240" y="8535341"/>
            <a:ext cx="11273391" cy="615553"/>
          </a:xfrm>
          <a:prstGeom prst="rect">
            <a:avLst/>
          </a:prstGeom>
        </p:spPr>
        <p:txBody>
          <a:bodyPr/>
          <a:lstStyle>
            <a:lvl1pPr marL="0" indent="0">
              <a:buNone/>
              <a:defRPr spc="-150" baseline="0">
                <a:gradFill>
                  <a:gsLst>
                    <a:gs pos="0">
                      <a:schemeClr val="tx1"/>
                    </a:gs>
                    <a:gs pos="100000">
                      <a:schemeClr val="tx1"/>
                    </a:gs>
                  </a:gsLst>
                  <a:lin ang="5400000" scaled="0"/>
                </a:gradFill>
                <a:latin typeface="Segoe UI Light" pitchFamily="34" charset="0"/>
              </a:defRPr>
            </a:lvl1pPr>
          </a:lstStyle>
          <a:p>
            <a:pPr lvl="0"/>
            <a:r>
              <a:rPr lang="en-US" dirty="0" smtClean="0"/>
              <a:t>Date</a:t>
            </a:r>
            <a:endParaRPr lang="en-US" dirty="0"/>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192894"/>
            <a:ext cx="8128000" cy="4225358"/>
          </a:xfrm>
          <a:prstGeom prst="rect">
            <a:avLst/>
          </a:prstGeom>
        </p:spPr>
      </p:pic>
    </p:spTree>
    <p:extLst>
      <p:ext uri="{BB962C8B-B14F-4D97-AF65-F5344CB8AC3E}">
        <p14:creationId xmlns:p14="http://schemas.microsoft.com/office/powerpoint/2010/main" val="2738924700"/>
      </p:ext>
    </p:extLst>
  </p:cSld>
  <p:clrMapOvr>
    <a:masterClrMapping/>
  </p:clrMapOvr>
  <p:transition>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image" Target="../media/image3.png"/><Relationship Id="rId5" Type="http://schemas.openxmlformats.org/officeDocument/2006/relationships/slideLayout" Target="../slideLayouts/slideLayout11.xml"/><Relationship Id="rId10" Type="http://schemas.openxmlformats.org/officeDocument/2006/relationships/image" Target="../media/image1.png"/><Relationship Id="rId4" Type="http://schemas.openxmlformats.org/officeDocument/2006/relationships/slideLayout" Target="../slideLayouts/slideLayout10.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778871" y="1466851"/>
            <a:ext cx="16727876" cy="112184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5" name="Text Placeholder 2"/>
          <p:cNvSpPr>
            <a:spLocks noGrp="1"/>
          </p:cNvSpPr>
          <p:nvPr>
            <p:ph type="body" idx="1"/>
          </p:nvPr>
        </p:nvSpPr>
        <p:spPr>
          <a:xfrm>
            <a:off x="778872" y="3295650"/>
            <a:ext cx="16727874" cy="313932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23270" y="286368"/>
            <a:ext cx="4162647" cy="903676"/>
          </a:xfrm>
          <a:prstGeom prst="rect">
            <a:avLst/>
          </a:prstGeom>
        </p:spPr>
      </p:pic>
      <p:pic>
        <p:nvPicPr>
          <p:cNvPr id="8" name="Picture 7"/>
          <p:cNvPicPr>
            <a:picLocks noChangeAspect="1" noChangeArrowheads="1"/>
          </p:cNvPicPr>
          <p:nvPr userDrawn="1"/>
        </p:nvPicPr>
        <p:blipFill>
          <a:blip r:embed="rId9">
            <a:extLst>
              <a:ext uri="{28A0092B-C50C-407E-A947-70E740481C1C}">
                <a14:useLocalDpi xmlns:a14="http://schemas.microsoft.com/office/drawing/2010/main" val="0"/>
              </a:ext>
            </a:extLst>
          </a:blip>
          <a:stretch>
            <a:fillRect/>
          </a:stretch>
        </p:blipFill>
        <p:spPr bwMode="black">
          <a:xfrm>
            <a:off x="15383094" y="-59182"/>
            <a:ext cx="2822356" cy="1392682"/>
          </a:xfrm>
          <a:prstGeom prst="rect">
            <a:avLst/>
          </a:prstGeom>
          <a:noFill/>
          <a:ln>
            <a:noFill/>
          </a:ln>
        </p:spPr>
      </p:pic>
    </p:spTree>
    <p:extLst>
      <p:ext uri="{BB962C8B-B14F-4D97-AF65-F5344CB8AC3E}">
        <p14:creationId xmlns:p14="http://schemas.microsoft.com/office/powerpoint/2010/main" val="1268986105"/>
      </p:ext>
    </p:extLst>
  </p:cSld>
  <p:clrMap bg1="dk1" tx1="lt1" bg2="dk2" tx2="lt2" accent1="accent1" accent2="accent2" accent3="accent3" accent4="accent4" accent5="accent5" accent6="accent6" hlink="hlink" folHlink="folHlink"/>
  <p:sldLayoutIdLst>
    <p:sldLayoutId id="2147483818" r:id="rId1"/>
    <p:sldLayoutId id="2147483847" r:id="rId2"/>
    <p:sldLayoutId id="2147483862" r:id="rId3"/>
    <p:sldLayoutId id="2147483863" r:id="rId4"/>
    <p:sldLayoutId id="2147483864" r:id="rId5"/>
    <p:sldLayoutId id="2147483865" r:id="rId6"/>
  </p:sldLayoutIdLst>
  <p:transition>
    <p:push/>
  </p:transition>
  <p:timing>
    <p:tnLst>
      <p:par>
        <p:cTn id="1" dur="indefinite" restart="never" nodeType="tmRoot"/>
      </p:par>
    </p:tnLst>
  </p:timing>
  <p:txStyles>
    <p:titleStyle>
      <a:lvl1pPr algn="l" defTabSz="1371727" rtl="0" eaLnBrk="1" latinLnBrk="0" hangingPunct="1">
        <a:lnSpc>
          <a:spcPct val="90000"/>
        </a:lnSpc>
        <a:spcBef>
          <a:spcPct val="0"/>
        </a:spcBef>
        <a:buNone/>
        <a:defRPr lang="en-US" sz="81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519182" indent="-519182" algn="l" defTabSz="1371727" rtl="0" eaLnBrk="1" latinLnBrk="0" hangingPunct="1">
        <a:lnSpc>
          <a:spcPct val="100000"/>
        </a:lnSpc>
        <a:spcBef>
          <a:spcPts val="0"/>
        </a:spcBef>
        <a:spcAft>
          <a:spcPts val="1200"/>
        </a:spcAft>
        <a:buSzPct val="90000"/>
        <a:buFontTx/>
        <a:buBlip>
          <a:blip r:embed="rId10"/>
        </a:buBlip>
        <a:defRPr sz="40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1pPr>
      <a:lvl2pPr marL="945483" indent="-426301" algn="l" defTabSz="1371727" rtl="0" eaLnBrk="1" latinLnBrk="0" hangingPunct="1">
        <a:lnSpc>
          <a:spcPct val="100000"/>
        </a:lnSpc>
        <a:spcBef>
          <a:spcPts val="0"/>
        </a:spcBef>
        <a:spcAft>
          <a:spcPts val="1200"/>
        </a:spcAft>
        <a:buSzPct val="90000"/>
        <a:buFontTx/>
        <a:buBlip>
          <a:blip r:embed="rId10"/>
        </a:buBlip>
        <a:tabLst>
          <a:tab pos="945483" algn="l"/>
        </a:tabLst>
        <a:defRPr sz="36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2pPr>
      <a:lvl3pPr marL="1371783" indent="-426301" algn="l" defTabSz="1371727" rtl="0" eaLnBrk="1" latinLnBrk="0" hangingPunct="1">
        <a:lnSpc>
          <a:spcPct val="100000"/>
        </a:lnSpc>
        <a:spcBef>
          <a:spcPts val="0"/>
        </a:spcBef>
        <a:spcAft>
          <a:spcPts val="1200"/>
        </a:spcAft>
        <a:buSzPct val="90000"/>
        <a:buFontTx/>
        <a:buBlip>
          <a:blip r:embed="rId10"/>
        </a:buBlip>
        <a:defRPr sz="32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3pPr>
      <a:lvl4pPr marL="2224384" indent="-335802" algn="l" defTabSz="1371727" rtl="0" eaLnBrk="1" latinLnBrk="0" hangingPunct="1">
        <a:lnSpc>
          <a:spcPct val="100000"/>
        </a:lnSpc>
        <a:spcBef>
          <a:spcPts val="0"/>
        </a:spcBef>
        <a:spcAft>
          <a:spcPts val="1200"/>
        </a:spcAft>
        <a:buSzPct val="90000"/>
        <a:buFontTx/>
        <a:buBlip>
          <a:blip r:embed="rId10"/>
        </a:buBlip>
        <a:tabLst>
          <a:tab pos="1371783" algn="l"/>
        </a:tabLst>
        <a:defRPr sz="28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4pPr>
      <a:lvl5pPr marL="2569712" indent="-345328" algn="l" defTabSz="1371727" rtl="0" eaLnBrk="1" latinLnBrk="0" hangingPunct="1">
        <a:lnSpc>
          <a:spcPct val="100000"/>
        </a:lnSpc>
        <a:spcBef>
          <a:spcPts val="0"/>
        </a:spcBef>
        <a:spcAft>
          <a:spcPts val="1200"/>
        </a:spcAft>
        <a:buSzPct val="90000"/>
        <a:buFontTx/>
        <a:buBlip>
          <a:blip r:embed="rId10"/>
        </a:buBlip>
        <a:defRPr sz="28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5pPr>
      <a:lvl6pPr marL="3772251" indent="-342932" algn="l" defTabSz="1371727"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8116" indent="-342932" algn="l" defTabSz="1371727"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980" indent="-342932" algn="l" defTabSz="1371727"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845" indent="-342932" algn="l" defTabSz="1371727"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71727" rtl="0" eaLnBrk="1" latinLnBrk="0" hangingPunct="1">
        <a:defRPr sz="2700" kern="1200">
          <a:solidFill>
            <a:schemeClr val="tx1"/>
          </a:solidFill>
          <a:latin typeface="+mn-lt"/>
          <a:ea typeface="+mn-ea"/>
          <a:cs typeface="+mn-cs"/>
        </a:defRPr>
      </a:lvl1pPr>
      <a:lvl2pPr marL="685864" algn="l" defTabSz="1371727" rtl="0" eaLnBrk="1" latinLnBrk="0" hangingPunct="1">
        <a:defRPr sz="2700" kern="1200">
          <a:solidFill>
            <a:schemeClr val="tx1"/>
          </a:solidFill>
          <a:latin typeface="+mn-lt"/>
          <a:ea typeface="+mn-ea"/>
          <a:cs typeface="+mn-cs"/>
        </a:defRPr>
      </a:lvl2pPr>
      <a:lvl3pPr marL="1371727" algn="l" defTabSz="1371727" rtl="0" eaLnBrk="1" latinLnBrk="0" hangingPunct="1">
        <a:defRPr sz="2700" kern="1200">
          <a:solidFill>
            <a:schemeClr val="tx1"/>
          </a:solidFill>
          <a:latin typeface="+mn-lt"/>
          <a:ea typeface="+mn-ea"/>
          <a:cs typeface="+mn-cs"/>
        </a:defRPr>
      </a:lvl3pPr>
      <a:lvl4pPr marL="2057592" algn="l" defTabSz="1371727" rtl="0" eaLnBrk="1" latinLnBrk="0" hangingPunct="1">
        <a:defRPr sz="2700" kern="1200">
          <a:solidFill>
            <a:schemeClr val="tx1"/>
          </a:solidFill>
          <a:latin typeface="+mn-lt"/>
          <a:ea typeface="+mn-ea"/>
          <a:cs typeface="+mn-cs"/>
        </a:defRPr>
      </a:lvl4pPr>
      <a:lvl5pPr marL="2743456" algn="l" defTabSz="1371727" rtl="0" eaLnBrk="1" latinLnBrk="0" hangingPunct="1">
        <a:defRPr sz="2700" kern="1200">
          <a:solidFill>
            <a:schemeClr val="tx1"/>
          </a:solidFill>
          <a:latin typeface="+mn-lt"/>
          <a:ea typeface="+mn-ea"/>
          <a:cs typeface="+mn-cs"/>
        </a:defRPr>
      </a:lvl5pPr>
      <a:lvl6pPr marL="3429321" algn="l" defTabSz="1371727" rtl="0" eaLnBrk="1" latinLnBrk="0" hangingPunct="1">
        <a:defRPr sz="2700" kern="1200">
          <a:solidFill>
            <a:schemeClr val="tx1"/>
          </a:solidFill>
          <a:latin typeface="+mn-lt"/>
          <a:ea typeface="+mn-ea"/>
          <a:cs typeface="+mn-cs"/>
        </a:defRPr>
      </a:lvl6pPr>
      <a:lvl7pPr marL="4115184" algn="l" defTabSz="1371727" rtl="0" eaLnBrk="1" latinLnBrk="0" hangingPunct="1">
        <a:defRPr sz="2700" kern="1200">
          <a:solidFill>
            <a:schemeClr val="tx1"/>
          </a:solidFill>
          <a:latin typeface="+mn-lt"/>
          <a:ea typeface="+mn-ea"/>
          <a:cs typeface="+mn-cs"/>
        </a:defRPr>
      </a:lvl7pPr>
      <a:lvl8pPr marL="4801048" algn="l" defTabSz="1371727" rtl="0" eaLnBrk="1" latinLnBrk="0" hangingPunct="1">
        <a:defRPr sz="2700" kern="1200">
          <a:solidFill>
            <a:schemeClr val="tx1"/>
          </a:solidFill>
          <a:latin typeface="+mn-lt"/>
          <a:ea typeface="+mn-ea"/>
          <a:cs typeface="+mn-cs"/>
        </a:defRPr>
      </a:lvl8pPr>
      <a:lvl9pPr marL="5486912" algn="l" defTabSz="1371727"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8871" y="1371601"/>
            <a:ext cx="16727876" cy="112184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778872" y="3200400"/>
            <a:ext cx="16727874" cy="313932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noChangeArrowheads="1"/>
          </p:cNvPicPr>
          <p:nvPr userDrawn="1"/>
        </p:nvPicPr>
        <p:blipFill>
          <a:blip r:embed="rId9">
            <a:extLst>
              <a:ext uri="{28A0092B-C50C-407E-A947-70E740481C1C}">
                <a14:useLocalDpi xmlns:a14="http://schemas.microsoft.com/office/drawing/2010/main" val="0"/>
              </a:ext>
            </a:extLst>
          </a:blip>
          <a:stretch>
            <a:fillRect/>
          </a:stretch>
        </p:blipFill>
        <p:spPr bwMode="black">
          <a:xfrm>
            <a:off x="15383094" y="-59182"/>
            <a:ext cx="2822356" cy="1392682"/>
          </a:xfrm>
          <a:prstGeom prst="rect">
            <a:avLst/>
          </a:prstGeom>
          <a:noFill/>
          <a:ln>
            <a:noFill/>
          </a:ln>
        </p:spPr>
      </p:pic>
      <p:pic>
        <p:nvPicPr>
          <p:cNvPr id="7" name="Picture 6"/>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37570" y="114918"/>
            <a:ext cx="4162647" cy="903676"/>
          </a:xfrm>
          <a:prstGeom prst="rect">
            <a:avLst/>
          </a:prstGeom>
        </p:spPr>
      </p:pic>
    </p:spTree>
    <p:extLst>
      <p:ext uri="{BB962C8B-B14F-4D97-AF65-F5344CB8AC3E}">
        <p14:creationId xmlns:p14="http://schemas.microsoft.com/office/powerpoint/2010/main" val="3225013393"/>
      </p:ext>
    </p:extLst>
  </p:cSld>
  <p:clrMap bg1="dk1" tx1="lt1" bg2="dk2" tx2="lt2" accent1="accent1" accent2="accent2" accent3="accent3" accent4="accent4" accent5="accent5" accent6="accent6" hlink="hlink" folHlink="folHlink"/>
  <p:sldLayoutIdLst>
    <p:sldLayoutId id="2147483768" r:id="rId1"/>
    <p:sldLayoutId id="2147483813" r:id="rId2"/>
    <p:sldLayoutId id="2147483866" r:id="rId3"/>
    <p:sldLayoutId id="2147483867" r:id="rId4"/>
    <p:sldLayoutId id="2147483870" r:id="rId5"/>
    <p:sldLayoutId id="2147483871" r:id="rId6"/>
    <p:sldLayoutId id="2147483872" r:id="rId7"/>
  </p:sldLayoutIdLst>
  <p:transition>
    <p:push/>
  </p:transition>
  <p:timing>
    <p:tnLst>
      <p:par>
        <p:cTn id="1" dur="indefinite" restart="never" nodeType="tmRoot"/>
      </p:par>
    </p:tnLst>
  </p:timing>
  <p:txStyles>
    <p:titleStyle>
      <a:lvl1pPr algn="l" defTabSz="1371727" rtl="0" eaLnBrk="1" latinLnBrk="0" hangingPunct="1">
        <a:lnSpc>
          <a:spcPct val="90000"/>
        </a:lnSpc>
        <a:spcBef>
          <a:spcPct val="0"/>
        </a:spcBef>
        <a:buNone/>
        <a:defRPr lang="en-US" sz="81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519182" indent="-519182" algn="l" defTabSz="1371727" rtl="0" eaLnBrk="1" latinLnBrk="0" hangingPunct="1">
        <a:lnSpc>
          <a:spcPct val="100000"/>
        </a:lnSpc>
        <a:spcBef>
          <a:spcPts val="0"/>
        </a:spcBef>
        <a:spcAft>
          <a:spcPts val="1200"/>
        </a:spcAft>
        <a:buSzPct val="90000"/>
        <a:buFontTx/>
        <a:buBlip>
          <a:blip r:embed="rId11"/>
        </a:buBlip>
        <a:defRPr sz="40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1pPr>
      <a:lvl2pPr marL="945483" indent="-426301" algn="l" defTabSz="1371727" rtl="0" eaLnBrk="1" latinLnBrk="0" hangingPunct="1">
        <a:lnSpc>
          <a:spcPct val="100000"/>
        </a:lnSpc>
        <a:spcBef>
          <a:spcPts val="0"/>
        </a:spcBef>
        <a:spcAft>
          <a:spcPts val="1200"/>
        </a:spcAft>
        <a:buSzPct val="90000"/>
        <a:buFontTx/>
        <a:buBlip>
          <a:blip r:embed="rId11"/>
        </a:buBlip>
        <a:tabLst>
          <a:tab pos="945483" algn="l"/>
        </a:tabLst>
        <a:defRPr sz="36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2pPr>
      <a:lvl3pPr marL="1371783" indent="-426301" algn="l" defTabSz="1371727" rtl="0" eaLnBrk="1" latinLnBrk="0" hangingPunct="1">
        <a:lnSpc>
          <a:spcPct val="100000"/>
        </a:lnSpc>
        <a:spcBef>
          <a:spcPts val="0"/>
        </a:spcBef>
        <a:spcAft>
          <a:spcPts val="1200"/>
        </a:spcAft>
        <a:buSzPct val="90000"/>
        <a:buFontTx/>
        <a:buBlip>
          <a:blip r:embed="rId11"/>
        </a:buBlip>
        <a:defRPr sz="32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3pPr>
      <a:lvl4pPr marL="2224384" indent="-335802" algn="l" defTabSz="1371727" rtl="0" eaLnBrk="1" latinLnBrk="0" hangingPunct="1">
        <a:lnSpc>
          <a:spcPct val="100000"/>
        </a:lnSpc>
        <a:spcBef>
          <a:spcPts val="0"/>
        </a:spcBef>
        <a:spcAft>
          <a:spcPts val="1200"/>
        </a:spcAft>
        <a:buSzPct val="90000"/>
        <a:buFontTx/>
        <a:buBlip>
          <a:blip r:embed="rId11"/>
        </a:buBlip>
        <a:tabLst>
          <a:tab pos="1371783" algn="l"/>
        </a:tabLst>
        <a:defRPr sz="28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4pPr>
      <a:lvl5pPr marL="2569712" indent="-345328" algn="l" defTabSz="1371727" rtl="0" eaLnBrk="1" latinLnBrk="0" hangingPunct="1">
        <a:lnSpc>
          <a:spcPct val="100000"/>
        </a:lnSpc>
        <a:spcBef>
          <a:spcPts val="0"/>
        </a:spcBef>
        <a:spcAft>
          <a:spcPts val="1200"/>
        </a:spcAft>
        <a:buSzPct val="90000"/>
        <a:buFontTx/>
        <a:buBlip>
          <a:blip r:embed="rId11"/>
        </a:buBlip>
        <a:defRPr sz="28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5pPr>
      <a:lvl6pPr marL="3772251" indent="-342932" algn="l" defTabSz="1371727"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8116" indent="-342932" algn="l" defTabSz="1371727"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980" indent="-342932" algn="l" defTabSz="1371727"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845" indent="-342932" algn="l" defTabSz="1371727"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71727" rtl="0" eaLnBrk="1" latinLnBrk="0" hangingPunct="1">
        <a:defRPr sz="2700" kern="1200">
          <a:solidFill>
            <a:schemeClr val="tx1"/>
          </a:solidFill>
          <a:latin typeface="+mn-lt"/>
          <a:ea typeface="+mn-ea"/>
          <a:cs typeface="+mn-cs"/>
        </a:defRPr>
      </a:lvl1pPr>
      <a:lvl2pPr marL="685864" algn="l" defTabSz="1371727" rtl="0" eaLnBrk="1" latinLnBrk="0" hangingPunct="1">
        <a:defRPr sz="2700" kern="1200">
          <a:solidFill>
            <a:schemeClr val="tx1"/>
          </a:solidFill>
          <a:latin typeface="+mn-lt"/>
          <a:ea typeface="+mn-ea"/>
          <a:cs typeface="+mn-cs"/>
        </a:defRPr>
      </a:lvl2pPr>
      <a:lvl3pPr marL="1371727" algn="l" defTabSz="1371727" rtl="0" eaLnBrk="1" latinLnBrk="0" hangingPunct="1">
        <a:defRPr sz="2700" kern="1200">
          <a:solidFill>
            <a:schemeClr val="tx1"/>
          </a:solidFill>
          <a:latin typeface="+mn-lt"/>
          <a:ea typeface="+mn-ea"/>
          <a:cs typeface="+mn-cs"/>
        </a:defRPr>
      </a:lvl3pPr>
      <a:lvl4pPr marL="2057592" algn="l" defTabSz="1371727" rtl="0" eaLnBrk="1" latinLnBrk="0" hangingPunct="1">
        <a:defRPr sz="2700" kern="1200">
          <a:solidFill>
            <a:schemeClr val="tx1"/>
          </a:solidFill>
          <a:latin typeface="+mn-lt"/>
          <a:ea typeface="+mn-ea"/>
          <a:cs typeface="+mn-cs"/>
        </a:defRPr>
      </a:lvl4pPr>
      <a:lvl5pPr marL="2743456" algn="l" defTabSz="1371727" rtl="0" eaLnBrk="1" latinLnBrk="0" hangingPunct="1">
        <a:defRPr sz="2700" kern="1200">
          <a:solidFill>
            <a:schemeClr val="tx1"/>
          </a:solidFill>
          <a:latin typeface="+mn-lt"/>
          <a:ea typeface="+mn-ea"/>
          <a:cs typeface="+mn-cs"/>
        </a:defRPr>
      </a:lvl5pPr>
      <a:lvl6pPr marL="3429321" algn="l" defTabSz="1371727" rtl="0" eaLnBrk="1" latinLnBrk="0" hangingPunct="1">
        <a:defRPr sz="2700" kern="1200">
          <a:solidFill>
            <a:schemeClr val="tx1"/>
          </a:solidFill>
          <a:latin typeface="+mn-lt"/>
          <a:ea typeface="+mn-ea"/>
          <a:cs typeface="+mn-cs"/>
        </a:defRPr>
      </a:lvl6pPr>
      <a:lvl7pPr marL="4115184" algn="l" defTabSz="1371727" rtl="0" eaLnBrk="1" latinLnBrk="0" hangingPunct="1">
        <a:defRPr sz="2700" kern="1200">
          <a:solidFill>
            <a:schemeClr val="tx1"/>
          </a:solidFill>
          <a:latin typeface="+mn-lt"/>
          <a:ea typeface="+mn-ea"/>
          <a:cs typeface="+mn-cs"/>
        </a:defRPr>
      </a:lvl7pPr>
      <a:lvl8pPr marL="4801048" algn="l" defTabSz="1371727" rtl="0" eaLnBrk="1" latinLnBrk="0" hangingPunct="1">
        <a:defRPr sz="2700" kern="1200">
          <a:solidFill>
            <a:schemeClr val="tx1"/>
          </a:solidFill>
          <a:latin typeface="+mn-lt"/>
          <a:ea typeface="+mn-ea"/>
          <a:cs typeface="+mn-cs"/>
        </a:defRPr>
      </a:lvl8pPr>
      <a:lvl9pPr marL="5486912" algn="l" defTabSz="1371727"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004445"/>
      </p:ext>
    </p:extLst>
  </p:cSld>
  <p:clrMap bg1="lt1" tx1="dk1" bg2="lt2" tx2="dk2" accent1="accent1" accent2="accent2" accent3="accent3" accent4="accent4" accent5="accent5" accent6="accent6" hlink="hlink" folHlink="folHlink"/>
  <p:sldLayoutIdLst>
    <p:sldLayoutId id="2147483804" r:id="rId1"/>
    <p:sldLayoutId id="2147483873" r:id="rId2"/>
  </p:sldLayoutIdLst>
  <p:transition>
    <p:push/>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2.png"/><Relationship Id="rId11" Type="http://schemas.openxmlformats.org/officeDocument/2006/relationships/image" Target="../media/image27.jpeg"/><Relationship Id="rId5" Type="http://schemas.openxmlformats.org/officeDocument/2006/relationships/image" Target="../media/image21.png"/><Relationship Id="rId10" Type="http://schemas.openxmlformats.org/officeDocument/2006/relationships/image" Target="../media/image26.jpeg"/><Relationship Id="rId4" Type="http://schemas.openxmlformats.org/officeDocument/2006/relationships/image" Target="../media/image20.png"/><Relationship Id="rId9" Type="http://schemas.openxmlformats.org/officeDocument/2006/relationships/image" Target="../media/image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52.jpe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slide" Target="slide27.xml"/><Relationship Id="rId7" Type="http://schemas.openxmlformats.org/officeDocument/2006/relationships/slide" Target="slide24.xml"/><Relationship Id="rId2" Type="http://schemas.openxmlformats.org/officeDocument/2006/relationships/slide" Target="slide16.xml"/><Relationship Id="rId1" Type="http://schemas.openxmlformats.org/officeDocument/2006/relationships/slideLayout" Target="../slideLayouts/slideLayout11.xml"/><Relationship Id="rId6" Type="http://schemas.openxmlformats.org/officeDocument/2006/relationships/slide" Target="slide21.xml"/><Relationship Id="rId5" Type="http://schemas.openxmlformats.org/officeDocument/2006/relationships/slide" Target="slide31.xml"/><Relationship Id="rId4" Type="http://schemas.openxmlformats.org/officeDocument/2006/relationships/slide" Target="slide28.xml"/></Relationships>
</file>

<file path=ppt/slides/_rels/slide45.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 Target="slide31.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slide" Target="slide2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 Target="slide31.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31.jpeg"/><Relationship Id="rId11" Type="http://schemas.openxmlformats.org/officeDocument/2006/relationships/image" Target="../media/image36.jpeg"/><Relationship Id="rId5" Type="http://schemas.openxmlformats.org/officeDocument/2006/relationships/image" Target="../media/image30.jpeg"/><Relationship Id="rId10" Type="http://schemas.openxmlformats.org/officeDocument/2006/relationships/image" Target="../media/image35.jpeg"/><Relationship Id="rId4" Type="http://schemas.openxmlformats.org/officeDocument/2006/relationships/image" Target="../media/image29.jpeg"/><Relationship Id="rId9" Type="http://schemas.openxmlformats.org/officeDocument/2006/relationships/image" Target="../media/image3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52556" y="5600653"/>
            <a:ext cx="16847047" cy="3416320"/>
          </a:xfrm>
        </p:spPr>
        <p:txBody>
          <a:bodyPr/>
          <a:lstStyle/>
          <a:p>
            <a:r>
              <a:rPr lang="en-US" dirty="0" smtClean="0">
                <a:solidFill>
                  <a:schemeClr val="tx1"/>
                </a:solidFill>
              </a:rPr>
              <a:t>CEM AX HCM </a:t>
            </a:r>
          </a:p>
          <a:p>
            <a:r>
              <a:rPr lang="en-US" sz="7200" dirty="0" smtClean="0">
                <a:solidFill>
                  <a:schemeClr val="tx1"/>
                </a:solidFill>
              </a:rPr>
              <a:t> CEM Business Solutions</a:t>
            </a:r>
            <a:endParaRPr lang="en-US" sz="7200" dirty="0">
              <a:solidFill>
                <a:schemeClr val="tx1"/>
              </a:solidFill>
            </a:endParaRPr>
          </a:p>
        </p:txBody>
      </p:sp>
    </p:spTree>
    <p:extLst>
      <p:ext uri="{BB962C8B-B14F-4D97-AF65-F5344CB8AC3E}">
        <p14:creationId xmlns:p14="http://schemas.microsoft.com/office/powerpoint/2010/main" val="1472822665"/>
      </p:ext>
    </p:extLst>
  </p:cSld>
  <p:clrMapOvr>
    <a:masterClrMapping/>
  </p:clrMapOvr>
  <p:transition>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721" y="1352551"/>
            <a:ext cx="16727876" cy="1017971"/>
          </a:xfrm>
        </p:spPr>
        <p:txBody>
          <a:bodyPr/>
          <a:lstStyle/>
          <a:p>
            <a:r>
              <a:rPr lang="en-IN" sz="4950" dirty="0" smtClean="0"/>
              <a:t>End-to-End </a:t>
            </a:r>
            <a:r>
              <a:rPr lang="en-IN" sz="4950" dirty="0"/>
              <a:t>Value Chain </a:t>
            </a:r>
            <a:r>
              <a:rPr lang="en-IN" sz="4950" dirty="0" smtClean="0"/>
              <a:t>– HCM </a:t>
            </a:r>
            <a:r>
              <a:rPr lang="en-IN" sz="2400" dirty="0" smtClean="0"/>
              <a:t>(In clockwise direction)</a:t>
            </a:r>
            <a:r>
              <a:rPr lang="en-IN" sz="2400" dirty="0"/>
              <a:t/>
            </a:r>
            <a:br>
              <a:rPr lang="en-IN" sz="2400" dirty="0"/>
            </a:br>
            <a:endParaRPr lang="en-IN" sz="2400" dirty="0"/>
          </a:p>
        </p:txBody>
      </p:sp>
      <p:sp>
        <p:nvSpPr>
          <p:cNvPr id="5" name="Rectangle 4"/>
          <p:cNvSpPr/>
          <p:nvPr/>
        </p:nvSpPr>
        <p:spPr bwMode="auto">
          <a:xfrm>
            <a:off x="2244989" y="2659786"/>
            <a:ext cx="4320000" cy="2160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Plan Workforce</a:t>
            </a:r>
          </a:p>
        </p:txBody>
      </p:sp>
      <p:sp>
        <p:nvSpPr>
          <p:cNvPr id="6" name="Rectangle 5"/>
          <p:cNvSpPr/>
          <p:nvPr/>
        </p:nvSpPr>
        <p:spPr bwMode="auto">
          <a:xfrm>
            <a:off x="2239112" y="4935691"/>
            <a:ext cx="4320000" cy="21600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Manage Exit</a:t>
            </a:r>
          </a:p>
        </p:txBody>
      </p:sp>
      <p:sp>
        <p:nvSpPr>
          <p:cNvPr id="7" name="Rectangle 6"/>
          <p:cNvSpPr/>
          <p:nvPr/>
        </p:nvSpPr>
        <p:spPr bwMode="auto">
          <a:xfrm>
            <a:off x="6673058" y="4940253"/>
            <a:ext cx="4320000" cy="216000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endParaRPr lang="en-IN" sz="2400" b="1" dirty="0">
              <a:solidFill>
                <a:srgbClr val="FFFFFF"/>
              </a:solidFill>
              <a:latin typeface="Segoe UI" pitchFamily="34" charset="0"/>
              <a:ea typeface="Segoe UI" pitchFamily="34" charset="0"/>
              <a:cs typeface="Segoe UI" pitchFamily="34" charset="0"/>
            </a:endParaRPr>
          </a:p>
        </p:txBody>
      </p:sp>
      <p:sp>
        <p:nvSpPr>
          <p:cNvPr id="8" name="Rectangle 7"/>
          <p:cNvSpPr/>
          <p:nvPr/>
        </p:nvSpPr>
        <p:spPr bwMode="auto">
          <a:xfrm>
            <a:off x="11107358" y="7209991"/>
            <a:ext cx="4320000" cy="2160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Manage </a:t>
            </a:r>
            <a:r>
              <a:rPr lang="en-IN" sz="2400" b="1" dirty="0" smtClean="0">
                <a:solidFill>
                  <a:srgbClr val="FFFFFF"/>
                </a:solidFill>
                <a:latin typeface="Segoe UI" pitchFamily="34" charset="0"/>
                <a:ea typeface="Segoe UI" pitchFamily="34" charset="0"/>
                <a:cs typeface="Segoe UI" pitchFamily="34" charset="0"/>
              </a:rPr>
              <a:t>Performance</a:t>
            </a:r>
            <a:endParaRPr lang="en-IN" sz="2400" b="1" dirty="0">
              <a:solidFill>
                <a:srgbClr val="FFFFFF"/>
              </a:solidFill>
              <a:latin typeface="Segoe UI" pitchFamily="34" charset="0"/>
              <a:ea typeface="Segoe UI" pitchFamily="34" charset="0"/>
              <a:cs typeface="Segoe UI" pitchFamily="34" charset="0"/>
            </a:endParaRPr>
          </a:p>
        </p:txBody>
      </p:sp>
      <p:sp>
        <p:nvSpPr>
          <p:cNvPr id="9" name="Rectangle 8"/>
          <p:cNvSpPr/>
          <p:nvPr/>
        </p:nvSpPr>
        <p:spPr bwMode="auto">
          <a:xfrm>
            <a:off x="11107358" y="4935691"/>
            <a:ext cx="4320000" cy="21600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Train &amp; Develop</a:t>
            </a:r>
          </a:p>
        </p:txBody>
      </p:sp>
      <p:sp>
        <p:nvSpPr>
          <p:cNvPr id="10" name="Rectangle 9"/>
          <p:cNvSpPr/>
          <p:nvPr/>
        </p:nvSpPr>
        <p:spPr bwMode="auto">
          <a:xfrm>
            <a:off x="6683515" y="7229041"/>
            <a:ext cx="4320000" cy="2160000"/>
          </a:xfrm>
          <a:prstGeom prst="rect">
            <a:avLst/>
          </a:prstGeom>
          <a:solidFill>
            <a:srgbClr val="D80E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smtClean="0">
                <a:solidFill>
                  <a:srgbClr val="FFFFFF"/>
                </a:solidFill>
                <a:latin typeface="Segoe UI" pitchFamily="34" charset="0"/>
                <a:ea typeface="Segoe UI" pitchFamily="34" charset="0"/>
                <a:cs typeface="Segoe UI" pitchFamily="34" charset="0"/>
              </a:rPr>
              <a:t>Manage Career &amp; Succession</a:t>
            </a:r>
          </a:p>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planning</a:t>
            </a:r>
            <a:endParaRPr lang="en-IN" sz="2400" b="1" dirty="0">
              <a:solidFill>
                <a:srgbClr val="FFFFFF"/>
              </a:solidFill>
              <a:latin typeface="Segoe UI" pitchFamily="34" charset="0"/>
              <a:ea typeface="Segoe UI" pitchFamily="34" charset="0"/>
              <a:cs typeface="Segoe UI" pitchFamily="34" charset="0"/>
            </a:endParaRPr>
          </a:p>
        </p:txBody>
      </p:sp>
      <p:sp>
        <p:nvSpPr>
          <p:cNvPr id="11" name="Rectangle 10"/>
          <p:cNvSpPr/>
          <p:nvPr/>
        </p:nvSpPr>
        <p:spPr bwMode="auto">
          <a:xfrm>
            <a:off x="11126408" y="2659786"/>
            <a:ext cx="4320000" cy="2160000"/>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Place &amp; Engage</a:t>
            </a:r>
          </a:p>
        </p:txBody>
      </p:sp>
      <p:sp>
        <p:nvSpPr>
          <p:cNvPr id="12" name="Rectangle 11"/>
          <p:cNvSpPr/>
          <p:nvPr/>
        </p:nvSpPr>
        <p:spPr bwMode="auto">
          <a:xfrm>
            <a:off x="2249215" y="7214553"/>
            <a:ext cx="4320000" cy="2160000"/>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smtClean="0">
                <a:solidFill>
                  <a:srgbClr val="FFFFFF"/>
                </a:solidFill>
                <a:latin typeface="Segoe UI" pitchFamily="34" charset="0"/>
                <a:ea typeface="Segoe UI" pitchFamily="34" charset="0"/>
                <a:cs typeface="Segoe UI" pitchFamily="34" charset="0"/>
              </a:rPr>
              <a:t>Reward &amp; Retain</a:t>
            </a:r>
            <a:endParaRPr lang="en-IN" sz="2400" b="1" dirty="0">
              <a:solidFill>
                <a:srgbClr val="FFFFFF"/>
              </a:solidFill>
              <a:latin typeface="Segoe UI" pitchFamily="34" charset="0"/>
              <a:ea typeface="Segoe UI" pitchFamily="34" charset="0"/>
              <a:cs typeface="Segoe UI" pitchFamily="34" charset="0"/>
            </a:endParaRPr>
          </a:p>
        </p:txBody>
      </p:sp>
      <p:sp>
        <p:nvSpPr>
          <p:cNvPr id="13" name="Rectangle 12"/>
          <p:cNvSpPr/>
          <p:nvPr/>
        </p:nvSpPr>
        <p:spPr bwMode="auto">
          <a:xfrm>
            <a:off x="6692108" y="2659786"/>
            <a:ext cx="4320000" cy="2160000"/>
          </a:xfrm>
          <a:prstGeom prst="rect">
            <a:avLst/>
          </a:prstGeom>
          <a:solidFill>
            <a:srgbClr val="D80E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Attract &amp; Recruit</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8653" y="4940253"/>
            <a:ext cx="2829667" cy="179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0005101"/>
      </p:ext>
    </p:extLst>
  </p:cSld>
  <p:clrMapOvr>
    <a:masterClrMapping/>
  </p:clrMapOvr>
  <p:transition>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849" y="1371601"/>
            <a:ext cx="3733801" cy="1807418"/>
          </a:xfrm>
        </p:spPr>
        <p:txBody>
          <a:bodyPr/>
          <a:lstStyle/>
          <a:p>
            <a:r>
              <a:rPr lang="en-IN" sz="4950" dirty="0" smtClean="0"/>
              <a:t>Need – HCM</a:t>
            </a:r>
            <a:r>
              <a:rPr lang="en-IN" dirty="0"/>
              <a:t/>
            </a:r>
            <a:br>
              <a:rPr lang="en-IN" dirty="0"/>
            </a:br>
            <a:endParaRPr lang="en-IN" dirty="0"/>
          </a:p>
        </p:txBody>
      </p:sp>
      <p:sp>
        <p:nvSpPr>
          <p:cNvPr id="5" name="Rectangle 4"/>
          <p:cNvSpPr/>
          <p:nvPr/>
        </p:nvSpPr>
        <p:spPr bwMode="auto">
          <a:xfrm>
            <a:off x="3678973" y="2558236"/>
            <a:ext cx="3484800" cy="21600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HR and Payroll in one Integrated System</a:t>
            </a:r>
          </a:p>
        </p:txBody>
      </p:sp>
      <p:sp>
        <p:nvSpPr>
          <p:cNvPr id="6" name="Rectangle 5"/>
          <p:cNvSpPr/>
          <p:nvPr/>
        </p:nvSpPr>
        <p:spPr bwMode="auto">
          <a:xfrm>
            <a:off x="7230742" y="2558236"/>
            <a:ext cx="3484800" cy="2160000"/>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Save time</a:t>
            </a:r>
          </a:p>
        </p:txBody>
      </p:sp>
      <p:sp>
        <p:nvSpPr>
          <p:cNvPr id="7" name="Rectangle 6"/>
          <p:cNvSpPr/>
          <p:nvPr/>
        </p:nvSpPr>
        <p:spPr bwMode="auto">
          <a:xfrm>
            <a:off x="7229840" y="4775386"/>
            <a:ext cx="3484800" cy="216000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endParaRPr lang="en-IN" sz="2400" b="1" dirty="0">
              <a:solidFill>
                <a:srgbClr val="FFFFFF"/>
              </a:solidFill>
              <a:latin typeface="Segoe UI" pitchFamily="34" charset="0"/>
              <a:ea typeface="Segoe UI" pitchFamily="34" charset="0"/>
              <a:cs typeface="Segoe UI" pitchFamily="34" charset="0"/>
            </a:endParaRPr>
          </a:p>
        </p:txBody>
      </p:sp>
      <p:sp>
        <p:nvSpPr>
          <p:cNvPr id="8" name="Rectangle 7"/>
          <p:cNvSpPr/>
          <p:nvPr/>
        </p:nvSpPr>
        <p:spPr bwMode="auto">
          <a:xfrm>
            <a:off x="3678973" y="4775386"/>
            <a:ext cx="3484800" cy="216000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Seamless </a:t>
            </a:r>
            <a:endParaRPr lang="en-IN" sz="2400" b="1" dirty="0" smtClean="0">
              <a:solidFill>
                <a:srgbClr val="FFFFFF"/>
              </a:solidFill>
              <a:latin typeface="Segoe UI" pitchFamily="34" charset="0"/>
              <a:ea typeface="Segoe UI" pitchFamily="34" charset="0"/>
              <a:cs typeface="Segoe UI" pitchFamily="34" charset="0"/>
            </a:endParaRPr>
          </a:p>
          <a:p>
            <a:pPr algn="ctr" defTabSz="1827393" fontAlgn="base">
              <a:spcBef>
                <a:spcPct val="0"/>
              </a:spcBef>
              <a:spcAft>
                <a:spcPct val="0"/>
              </a:spcAft>
            </a:pPr>
            <a:r>
              <a:rPr lang="en-IN" sz="2400" b="1" dirty="0" smtClean="0">
                <a:solidFill>
                  <a:srgbClr val="FFFFFF"/>
                </a:solidFill>
                <a:latin typeface="Segoe UI" pitchFamily="34" charset="0"/>
                <a:ea typeface="Segoe UI" pitchFamily="34" charset="0"/>
                <a:cs typeface="Segoe UI" pitchFamily="34" charset="0"/>
              </a:rPr>
              <a:t>Integration </a:t>
            </a:r>
            <a:r>
              <a:rPr lang="en-IN" sz="2400" b="1" dirty="0">
                <a:solidFill>
                  <a:srgbClr val="FFFFFF"/>
                </a:solidFill>
                <a:latin typeface="Segoe UI" pitchFamily="34" charset="0"/>
                <a:ea typeface="Segoe UI" pitchFamily="34" charset="0"/>
                <a:cs typeface="Segoe UI" pitchFamily="34" charset="0"/>
              </a:rPr>
              <a:t>with </a:t>
            </a:r>
            <a:r>
              <a:rPr lang="en-IN" sz="2400" b="1" dirty="0" smtClean="0">
                <a:solidFill>
                  <a:srgbClr val="FFFFFF"/>
                </a:solidFill>
                <a:latin typeface="Segoe UI" pitchFamily="34" charset="0"/>
                <a:ea typeface="Segoe UI" pitchFamily="34" charset="0"/>
                <a:cs typeface="Segoe UI" pitchFamily="34" charset="0"/>
              </a:rPr>
              <a:t>Finance and Costing</a:t>
            </a:r>
            <a:endParaRPr lang="en-IN" sz="2400" b="1" dirty="0">
              <a:solidFill>
                <a:srgbClr val="FFFFFF"/>
              </a:solidFill>
              <a:latin typeface="Segoe UI" pitchFamily="34" charset="0"/>
              <a:ea typeface="Segoe UI" pitchFamily="34" charset="0"/>
              <a:cs typeface="Segoe UI" pitchFamily="34" charset="0"/>
            </a:endParaRPr>
          </a:p>
        </p:txBody>
      </p:sp>
      <p:sp>
        <p:nvSpPr>
          <p:cNvPr id="9" name="Rectangle 8"/>
          <p:cNvSpPr/>
          <p:nvPr/>
        </p:nvSpPr>
        <p:spPr bwMode="auto">
          <a:xfrm>
            <a:off x="3678973" y="6992536"/>
            <a:ext cx="3484800" cy="2160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Manage employee information effectively</a:t>
            </a:r>
          </a:p>
        </p:txBody>
      </p:sp>
      <p:sp>
        <p:nvSpPr>
          <p:cNvPr id="10" name="Rectangle 9"/>
          <p:cNvSpPr/>
          <p:nvPr/>
        </p:nvSpPr>
        <p:spPr bwMode="auto">
          <a:xfrm>
            <a:off x="7220923" y="7011586"/>
            <a:ext cx="3484800" cy="2160000"/>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Reduce </a:t>
            </a:r>
            <a:endParaRPr lang="en-IN" sz="2400" b="1" dirty="0" smtClean="0">
              <a:solidFill>
                <a:srgbClr val="FFFFFF"/>
              </a:solidFill>
              <a:latin typeface="Segoe UI" pitchFamily="34" charset="0"/>
              <a:ea typeface="Segoe UI" pitchFamily="34" charset="0"/>
              <a:cs typeface="Segoe UI" pitchFamily="34" charset="0"/>
            </a:endParaRPr>
          </a:p>
          <a:p>
            <a:pPr algn="ctr" defTabSz="1827393" fontAlgn="base">
              <a:spcBef>
                <a:spcPct val="0"/>
              </a:spcBef>
              <a:spcAft>
                <a:spcPct val="0"/>
              </a:spcAft>
            </a:pPr>
            <a:r>
              <a:rPr lang="en-IN" sz="2400" b="1" dirty="0" smtClean="0">
                <a:solidFill>
                  <a:srgbClr val="FFFFFF"/>
                </a:solidFill>
                <a:latin typeface="Segoe UI" pitchFamily="34" charset="0"/>
                <a:ea typeface="Segoe UI" pitchFamily="34" charset="0"/>
                <a:cs typeface="Segoe UI" pitchFamily="34" charset="0"/>
              </a:rPr>
              <a:t>administrative </a:t>
            </a:r>
            <a:r>
              <a:rPr lang="en-IN" sz="2400" b="1" dirty="0">
                <a:solidFill>
                  <a:srgbClr val="FFFFFF"/>
                </a:solidFill>
                <a:latin typeface="Segoe UI" pitchFamily="34" charset="0"/>
                <a:ea typeface="Segoe UI" pitchFamily="34" charset="0"/>
                <a:cs typeface="Segoe UI" pitchFamily="34" charset="0"/>
              </a:rPr>
              <a:t>costs</a:t>
            </a:r>
          </a:p>
        </p:txBody>
      </p:sp>
      <p:sp>
        <p:nvSpPr>
          <p:cNvPr id="11" name="Rectangle 10"/>
          <p:cNvSpPr/>
          <p:nvPr/>
        </p:nvSpPr>
        <p:spPr bwMode="auto">
          <a:xfrm>
            <a:off x="10771934" y="6992536"/>
            <a:ext cx="3484800" cy="21600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Streamline your HR processes</a:t>
            </a:r>
          </a:p>
        </p:txBody>
      </p:sp>
      <p:sp>
        <p:nvSpPr>
          <p:cNvPr id="12" name="Rectangle 11"/>
          <p:cNvSpPr/>
          <p:nvPr/>
        </p:nvSpPr>
        <p:spPr bwMode="auto">
          <a:xfrm>
            <a:off x="10791742" y="4775386"/>
            <a:ext cx="3484800" cy="216000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Improve HCM &amp; payroll accuracy</a:t>
            </a:r>
          </a:p>
        </p:txBody>
      </p:sp>
      <p:sp>
        <p:nvSpPr>
          <p:cNvPr id="13" name="Rectangle 12"/>
          <p:cNvSpPr/>
          <p:nvPr/>
        </p:nvSpPr>
        <p:spPr bwMode="auto">
          <a:xfrm>
            <a:off x="10772692" y="2558236"/>
            <a:ext cx="3484800" cy="2160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Insight </a:t>
            </a:r>
            <a:endParaRPr lang="en-IN" sz="2400" b="1" dirty="0" smtClean="0">
              <a:solidFill>
                <a:srgbClr val="FFFFFF"/>
              </a:solidFill>
              <a:latin typeface="Segoe UI" pitchFamily="34" charset="0"/>
              <a:ea typeface="Segoe UI" pitchFamily="34" charset="0"/>
              <a:cs typeface="Segoe UI" pitchFamily="34" charset="0"/>
            </a:endParaRPr>
          </a:p>
          <a:p>
            <a:pPr algn="ctr" defTabSz="1827393" fontAlgn="base">
              <a:spcBef>
                <a:spcPct val="0"/>
              </a:spcBef>
              <a:spcAft>
                <a:spcPct val="0"/>
              </a:spcAft>
            </a:pPr>
            <a:r>
              <a:rPr lang="en-IN" sz="2400" b="1" dirty="0" smtClean="0">
                <a:solidFill>
                  <a:srgbClr val="FFFFFF"/>
                </a:solidFill>
                <a:latin typeface="Segoe UI" pitchFamily="34" charset="0"/>
                <a:ea typeface="Segoe UI" pitchFamily="34" charset="0"/>
                <a:cs typeface="Segoe UI" pitchFamily="34" charset="0"/>
              </a:rPr>
              <a:t>into </a:t>
            </a:r>
            <a:r>
              <a:rPr lang="en-IN" sz="2400" b="1" dirty="0">
                <a:solidFill>
                  <a:srgbClr val="FFFFFF"/>
                </a:solidFill>
                <a:latin typeface="Segoe UI" pitchFamily="34" charset="0"/>
                <a:ea typeface="Segoe UI" pitchFamily="34" charset="0"/>
                <a:cs typeface="Segoe UI" pitchFamily="34" charset="0"/>
              </a:rPr>
              <a:t>personnel costs</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9082" y="5392452"/>
            <a:ext cx="1953371" cy="1307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1661523"/>
      </p:ext>
    </p:extLst>
  </p:cSld>
  <p:clrMapOvr>
    <a:masterClrMapping/>
  </p:clrMapOvr>
  <p:transition>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588" y="1409701"/>
            <a:ext cx="7261592" cy="819149"/>
          </a:xfrm>
        </p:spPr>
        <p:txBody>
          <a:bodyPr/>
          <a:lstStyle/>
          <a:p>
            <a:r>
              <a:rPr lang="en-IN" sz="4950" dirty="0" smtClean="0"/>
              <a:t>Modules – CEM AX HCM</a:t>
            </a:r>
            <a:r>
              <a:rPr lang="en-IN" dirty="0"/>
              <a:t/>
            </a:r>
            <a:br>
              <a:rPr lang="en-IN" dirty="0"/>
            </a:br>
            <a:endParaRPr lang="en-IN" dirty="0"/>
          </a:p>
        </p:txBody>
      </p:sp>
      <p:sp>
        <p:nvSpPr>
          <p:cNvPr id="5" name="Rectangle 4"/>
          <p:cNvSpPr/>
          <p:nvPr/>
        </p:nvSpPr>
        <p:spPr bwMode="auto">
          <a:xfrm>
            <a:off x="2591080" y="6730901"/>
            <a:ext cx="4216608" cy="1963636"/>
          </a:xfrm>
          <a:prstGeom prst="rect">
            <a:avLst/>
          </a:prstGeom>
          <a:solidFill>
            <a:srgbClr val="D80E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Payroll Management</a:t>
            </a:r>
          </a:p>
        </p:txBody>
      </p:sp>
      <p:sp>
        <p:nvSpPr>
          <p:cNvPr id="6" name="Rectangle 5"/>
          <p:cNvSpPr/>
          <p:nvPr/>
        </p:nvSpPr>
        <p:spPr bwMode="auto">
          <a:xfrm>
            <a:off x="6883888" y="2656418"/>
            <a:ext cx="4216608" cy="1963636"/>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Performance Management</a:t>
            </a:r>
          </a:p>
        </p:txBody>
      </p:sp>
      <p:sp>
        <p:nvSpPr>
          <p:cNvPr id="7" name="Rectangle 6"/>
          <p:cNvSpPr/>
          <p:nvPr/>
        </p:nvSpPr>
        <p:spPr bwMode="auto">
          <a:xfrm>
            <a:off x="6883888" y="4710115"/>
            <a:ext cx="4216608" cy="196363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endParaRPr lang="en-IN" sz="2400" b="1" dirty="0">
              <a:solidFill>
                <a:srgbClr val="FFFFFF"/>
              </a:solidFill>
              <a:latin typeface="Segoe UI" pitchFamily="34" charset="0"/>
              <a:ea typeface="Segoe UI" pitchFamily="34" charset="0"/>
              <a:cs typeface="Segoe UI" pitchFamily="34" charset="0"/>
            </a:endParaRPr>
          </a:p>
        </p:txBody>
      </p:sp>
      <p:sp>
        <p:nvSpPr>
          <p:cNvPr id="8" name="Rectangle 7"/>
          <p:cNvSpPr/>
          <p:nvPr/>
        </p:nvSpPr>
        <p:spPr bwMode="auto">
          <a:xfrm>
            <a:off x="2591080" y="2658159"/>
            <a:ext cx="4216608" cy="1963636"/>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Recruitment Management</a:t>
            </a:r>
          </a:p>
        </p:txBody>
      </p:sp>
      <p:sp>
        <p:nvSpPr>
          <p:cNvPr id="9" name="Rectangle 8"/>
          <p:cNvSpPr/>
          <p:nvPr/>
        </p:nvSpPr>
        <p:spPr bwMode="auto">
          <a:xfrm>
            <a:off x="2572030" y="4710115"/>
            <a:ext cx="4216608" cy="1963636"/>
          </a:xfrm>
          <a:prstGeom prst="rect">
            <a:avLst/>
          </a:prstGeom>
          <a:solidFill>
            <a:srgbClr val="D2C6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Organization Development</a:t>
            </a:r>
          </a:p>
        </p:txBody>
      </p:sp>
      <p:sp>
        <p:nvSpPr>
          <p:cNvPr id="10" name="Rectangle 9"/>
          <p:cNvSpPr/>
          <p:nvPr/>
        </p:nvSpPr>
        <p:spPr bwMode="auto">
          <a:xfrm>
            <a:off x="6883888" y="6746431"/>
            <a:ext cx="4216608" cy="1963636"/>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Role Specific Dashboard Reports</a:t>
            </a:r>
          </a:p>
        </p:txBody>
      </p:sp>
      <p:sp>
        <p:nvSpPr>
          <p:cNvPr id="11" name="Rectangle 10"/>
          <p:cNvSpPr/>
          <p:nvPr/>
        </p:nvSpPr>
        <p:spPr bwMode="auto">
          <a:xfrm>
            <a:off x="11176696" y="4684135"/>
            <a:ext cx="4216608" cy="1963636"/>
          </a:xfrm>
          <a:prstGeom prst="rect">
            <a:avLst/>
          </a:prstGeom>
          <a:solidFill>
            <a:srgbClr val="D2C6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Training Management</a:t>
            </a:r>
          </a:p>
        </p:txBody>
      </p:sp>
      <p:sp>
        <p:nvSpPr>
          <p:cNvPr id="12" name="Rectangle 11"/>
          <p:cNvSpPr/>
          <p:nvPr/>
        </p:nvSpPr>
        <p:spPr bwMode="auto">
          <a:xfrm>
            <a:off x="11195746" y="6730901"/>
            <a:ext cx="4216608" cy="1963636"/>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Enterprise </a:t>
            </a:r>
          </a:p>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Self-Service Portal</a:t>
            </a:r>
          </a:p>
        </p:txBody>
      </p:sp>
      <p:sp>
        <p:nvSpPr>
          <p:cNvPr id="13" name="Rectangle 12"/>
          <p:cNvSpPr/>
          <p:nvPr/>
        </p:nvSpPr>
        <p:spPr bwMode="auto">
          <a:xfrm>
            <a:off x="11176696" y="2639109"/>
            <a:ext cx="4216608" cy="1963636"/>
          </a:xfrm>
          <a:prstGeom prst="rect">
            <a:avLst/>
          </a:prstGeom>
          <a:solidFill>
            <a:srgbClr val="D80E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Talent Management</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0463" y="5327070"/>
            <a:ext cx="2148708" cy="1438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0493798"/>
      </p:ext>
    </p:extLst>
  </p:cSld>
  <p:clrMapOvr>
    <a:masterClrMapping/>
  </p:clrMapOvr>
  <p:transition>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HR Management</a:t>
            </a:r>
            <a:endParaRPr lang="en-IN" dirty="0"/>
          </a:p>
        </p:txBody>
      </p:sp>
      <p:sp>
        <p:nvSpPr>
          <p:cNvPr id="6" name="Rectangle 5"/>
          <p:cNvSpPr/>
          <p:nvPr/>
        </p:nvSpPr>
        <p:spPr>
          <a:xfrm>
            <a:off x="5010398" y="6381428"/>
            <a:ext cx="3852000" cy="28584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Training Management</a:t>
            </a:r>
            <a:endParaRPr lang="en-US" sz="2400" b="1" dirty="0"/>
          </a:p>
        </p:txBody>
      </p:sp>
      <p:sp>
        <p:nvSpPr>
          <p:cNvPr id="7" name="Rectangle 6"/>
          <p:cNvSpPr/>
          <p:nvPr/>
        </p:nvSpPr>
        <p:spPr>
          <a:xfrm>
            <a:off x="8968898" y="3409756"/>
            <a:ext cx="3852000" cy="2858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Organizational Development</a:t>
            </a:r>
            <a:endParaRPr lang="en-US" sz="2400" b="1" dirty="0"/>
          </a:p>
        </p:txBody>
      </p:sp>
      <p:sp>
        <p:nvSpPr>
          <p:cNvPr id="8" name="Rectangle 7"/>
          <p:cNvSpPr/>
          <p:nvPr/>
        </p:nvSpPr>
        <p:spPr>
          <a:xfrm>
            <a:off x="5010398" y="3409756"/>
            <a:ext cx="3852000" cy="2858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Recruitment Management </a:t>
            </a:r>
            <a:endParaRPr lang="en-US" sz="2400" b="1" dirty="0"/>
          </a:p>
        </p:txBody>
      </p:sp>
      <p:sp>
        <p:nvSpPr>
          <p:cNvPr id="9" name="Rectangle 8"/>
          <p:cNvSpPr/>
          <p:nvPr/>
        </p:nvSpPr>
        <p:spPr>
          <a:xfrm>
            <a:off x="8972798" y="6381428"/>
            <a:ext cx="3852000" cy="28584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Role specific dashboard reports</a:t>
            </a:r>
            <a:endParaRPr lang="en-US" sz="2400" b="1" dirty="0"/>
          </a:p>
        </p:txBody>
      </p:sp>
    </p:spTree>
    <p:extLst>
      <p:ext uri="{BB962C8B-B14F-4D97-AF65-F5344CB8AC3E}">
        <p14:creationId xmlns:p14="http://schemas.microsoft.com/office/powerpoint/2010/main" val="2703654246"/>
      </p:ext>
    </p:extLst>
  </p:cSld>
  <p:clrMapOvr>
    <a:masterClrMapping/>
  </p:clrMapOvr>
  <p:transition>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lang="en-IN" sz="4950" dirty="0" smtClean="0"/>
              <a:t>Recruitment Management</a:t>
            </a:r>
            <a:endParaRPr lang="en-IN" sz="4950" dirty="0"/>
          </a:p>
        </p:txBody>
      </p:sp>
      <p:sp>
        <p:nvSpPr>
          <p:cNvPr id="4" name="Rectangle 3"/>
          <p:cNvSpPr/>
          <p:nvPr/>
        </p:nvSpPr>
        <p:spPr>
          <a:xfrm>
            <a:off x="1581149" y="3164498"/>
            <a:ext cx="9057545" cy="192185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itchFamily="34" charset="0"/>
              <a:buChar char="•"/>
            </a:pPr>
            <a:endParaRPr lang="en-IN" sz="2400" b="1" dirty="0" smtClean="0"/>
          </a:p>
          <a:p>
            <a:pPr marL="342900" indent="-342900">
              <a:buFont typeface="Arial" pitchFamily="34" charset="0"/>
              <a:buChar char="•"/>
            </a:pPr>
            <a:r>
              <a:rPr lang="en-IN" sz="2400" b="1" dirty="0" smtClean="0"/>
              <a:t>Jobs </a:t>
            </a:r>
            <a:r>
              <a:rPr lang="en-IN" sz="2400" b="1" dirty="0"/>
              <a:t>get in front of the right candidate </a:t>
            </a:r>
            <a:r>
              <a:rPr lang="en-IN" sz="2400" b="1" dirty="0" smtClean="0"/>
              <a:t>with </a:t>
            </a:r>
            <a:r>
              <a:rPr lang="en-IN" sz="2400" b="1" dirty="0"/>
              <a:t>the right message at the right </a:t>
            </a:r>
            <a:r>
              <a:rPr lang="en-IN" sz="2400" b="1" dirty="0" smtClean="0"/>
              <a:t>time </a:t>
            </a:r>
          </a:p>
          <a:p>
            <a:pPr marL="342900" indent="-342900">
              <a:buFont typeface="Arial" pitchFamily="34" charset="0"/>
              <a:buChar char="•"/>
            </a:pPr>
            <a:r>
              <a:rPr lang="en-IN" sz="2400" b="1" dirty="0" smtClean="0"/>
              <a:t>Create </a:t>
            </a:r>
            <a:r>
              <a:rPr lang="en-IN" sz="2400" b="1" dirty="0"/>
              <a:t>a pipeline that will save </a:t>
            </a:r>
            <a:r>
              <a:rPr lang="en-IN" sz="2400" b="1" dirty="0" smtClean="0"/>
              <a:t>recruiter’s </a:t>
            </a:r>
            <a:r>
              <a:rPr lang="en-IN" sz="2400" b="1" dirty="0"/>
              <a:t>time and get </a:t>
            </a:r>
            <a:r>
              <a:rPr lang="en-IN" sz="2400" b="1" dirty="0" smtClean="0"/>
              <a:t>results</a:t>
            </a:r>
            <a:endParaRPr lang="en-US" sz="2400" dirty="0"/>
          </a:p>
        </p:txBody>
      </p:sp>
      <p:sp>
        <p:nvSpPr>
          <p:cNvPr id="5" name="Rectangle 4"/>
          <p:cNvSpPr/>
          <p:nvPr/>
        </p:nvSpPr>
        <p:spPr>
          <a:xfrm>
            <a:off x="10721498" y="3142928"/>
            <a:ext cx="2797916" cy="1943422"/>
          </a:xfrm>
          <a:prstGeom prst="rect">
            <a:avLst/>
          </a:prstGeom>
          <a:solidFill>
            <a:srgbClr val="D2C6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Target the talent you need</a:t>
            </a:r>
            <a:endParaRPr lang="en-US" sz="2400" b="1" dirty="0"/>
          </a:p>
        </p:txBody>
      </p:sp>
      <p:sp>
        <p:nvSpPr>
          <p:cNvPr id="6" name="Rectangle 5"/>
          <p:cNvSpPr/>
          <p:nvPr/>
        </p:nvSpPr>
        <p:spPr>
          <a:xfrm>
            <a:off x="13617094" y="3117312"/>
            <a:ext cx="2797200" cy="1944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Engage easily and effectively</a:t>
            </a:r>
            <a:endParaRPr lang="en-US" sz="2400" b="1" dirty="0"/>
          </a:p>
        </p:txBody>
      </p:sp>
      <p:sp>
        <p:nvSpPr>
          <p:cNvPr id="7" name="Rectangle 6"/>
          <p:cNvSpPr/>
          <p:nvPr/>
        </p:nvSpPr>
        <p:spPr>
          <a:xfrm>
            <a:off x="1595749" y="5181600"/>
            <a:ext cx="9057600" cy="1922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Arial" pitchFamily="34" charset="0"/>
              <a:buChar char="•"/>
            </a:pPr>
            <a:r>
              <a:rPr lang="en-IN" sz="2400" b="1" dirty="0"/>
              <a:t>Improve return on your recruiting </a:t>
            </a:r>
            <a:r>
              <a:rPr lang="en-IN" sz="2400" b="1" dirty="0" smtClean="0"/>
              <a:t>dollars </a:t>
            </a:r>
            <a:r>
              <a:rPr lang="en-IN" sz="2400" b="1" dirty="0"/>
              <a:t>and demonstrate how your recruiting strategy is driving business </a:t>
            </a:r>
            <a:r>
              <a:rPr lang="en-IN" sz="2400" b="1" dirty="0" smtClean="0"/>
              <a:t>results</a:t>
            </a:r>
            <a:endParaRPr lang="en-US" sz="2400" b="1" dirty="0"/>
          </a:p>
        </p:txBody>
      </p:sp>
      <p:sp>
        <p:nvSpPr>
          <p:cNvPr id="8" name="Rectangle 7"/>
          <p:cNvSpPr/>
          <p:nvPr/>
        </p:nvSpPr>
        <p:spPr>
          <a:xfrm>
            <a:off x="10740953" y="5179750"/>
            <a:ext cx="2797200" cy="192425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Improve selection</a:t>
            </a:r>
            <a:endParaRPr lang="en-US" sz="2400" b="1" dirty="0"/>
          </a:p>
        </p:txBody>
      </p:sp>
      <p:sp>
        <p:nvSpPr>
          <p:cNvPr id="9" name="Rectangle 8"/>
          <p:cNvSpPr/>
          <p:nvPr/>
        </p:nvSpPr>
        <p:spPr>
          <a:xfrm>
            <a:off x="13636144" y="5162550"/>
            <a:ext cx="2797200" cy="1944000"/>
          </a:xfrm>
          <a:prstGeom prst="rect">
            <a:avLst/>
          </a:prstGeom>
          <a:solidFill>
            <a:srgbClr val="D2C6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On-board seamlessly</a:t>
            </a:r>
          </a:p>
        </p:txBody>
      </p:sp>
      <p:sp>
        <p:nvSpPr>
          <p:cNvPr id="10" name="Rectangle 9"/>
          <p:cNvSpPr/>
          <p:nvPr/>
        </p:nvSpPr>
        <p:spPr>
          <a:xfrm>
            <a:off x="1595749" y="7206736"/>
            <a:ext cx="14818545" cy="1922400"/>
          </a:xfrm>
          <a:prstGeom prst="rect">
            <a:avLst/>
          </a:prstGeom>
          <a:solidFill>
            <a:srgbClr val="D80E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itchFamily="34" charset="0"/>
              <a:buChar char="•"/>
            </a:pPr>
            <a:r>
              <a:rPr lang="en-IN" sz="2400" b="1" dirty="0"/>
              <a:t>S</a:t>
            </a:r>
            <a:r>
              <a:rPr lang="en-IN" sz="2400" b="1" dirty="0" smtClean="0"/>
              <a:t>ocial</a:t>
            </a:r>
            <a:r>
              <a:rPr lang="en-IN" sz="2400" b="1" dirty="0"/>
              <a:t>, mobile and competency-based approach </a:t>
            </a:r>
            <a:r>
              <a:rPr lang="en-US" sz="2400" b="1" dirty="0" smtClean="0"/>
              <a:t>&amp; </a:t>
            </a:r>
            <a:r>
              <a:rPr lang="en-IN" sz="2400" b="1" dirty="0" smtClean="0"/>
              <a:t>Accelerate </a:t>
            </a:r>
            <a:r>
              <a:rPr lang="en-IN" sz="2400" b="1" dirty="0"/>
              <a:t>new-hire engagement and impact with automated </a:t>
            </a:r>
            <a:r>
              <a:rPr lang="en-IN" sz="2400" b="1" dirty="0" smtClean="0"/>
              <a:t>forms</a:t>
            </a:r>
            <a:r>
              <a:rPr lang="en-US" sz="2400" b="1" dirty="0"/>
              <a:t> </a:t>
            </a:r>
            <a:r>
              <a:rPr lang="en-IN" sz="2400" b="1" dirty="0" smtClean="0"/>
              <a:t>in </a:t>
            </a:r>
            <a:r>
              <a:rPr lang="en-IN" sz="2400" b="1" dirty="0"/>
              <a:t>the employee social </a:t>
            </a:r>
            <a:r>
              <a:rPr lang="en-IN" sz="2400" b="1" dirty="0" smtClean="0"/>
              <a:t>network</a:t>
            </a:r>
            <a:endParaRPr lang="en-US" sz="2400" b="1" dirty="0"/>
          </a:p>
        </p:txBody>
      </p:sp>
    </p:spTree>
    <p:extLst>
      <p:ext uri="{BB962C8B-B14F-4D97-AF65-F5344CB8AC3E}">
        <p14:creationId xmlns:p14="http://schemas.microsoft.com/office/powerpoint/2010/main" val="3424731940"/>
      </p:ext>
    </p:extLst>
  </p:cSld>
  <p:clrMapOvr>
    <a:masterClrMapping/>
  </p:clrMapOvr>
  <p:transition>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721721" y="1123951"/>
            <a:ext cx="16727876" cy="729573"/>
          </a:xfrm>
        </p:spPr>
        <p:txBody>
          <a:bodyPr/>
          <a:lstStyle/>
          <a:p>
            <a:r>
              <a:rPr lang="en-IN" sz="4950" dirty="0" smtClean="0"/>
              <a:t>Recruitment Management</a:t>
            </a:r>
            <a:endParaRPr lang="en-IN" sz="4950" dirty="0"/>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1885950"/>
            <a:ext cx="10020300" cy="840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8928691"/>
      </p:ext>
    </p:extLst>
  </p:cSld>
  <p:clrMapOvr>
    <a:masterClrMapping/>
  </p:clrMapOvr>
  <p:transition>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lang="en-IN" sz="4950" dirty="0"/>
              <a:t>Features</a:t>
            </a:r>
          </a:p>
        </p:txBody>
      </p:sp>
      <p:sp>
        <p:nvSpPr>
          <p:cNvPr id="4" name="Rectangle 3"/>
          <p:cNvSpPr/>
          <p:nvPr/>
        </p:nvSpPr>
        <p:spPr bwMode="auto">
          <a:xfrm>
            <a:off x="634325" y="2603766"/>
            <a:ext cx="5608800" cy="62244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defTabSz="1827393" fontAlgn="base">
              <a:spcBef>
                <a:spcPct val="0"/>
              </a:spcBef>
              <a:spcAft>
                <a:spcPct val="0"/>
              </a:spcAft>
            </a:pPr>
            <a:endParaRPr lang="en-IN" sz="2400" b="1" dirty="0" smtClean="0">
              <a:solidFill>
                <a:srgbClr val="FFFFFF"/>
              </a:solidFill>
              <a:latin typeface="Segoe UI" pitchFamily="34" charset="0"/>
              <a:ea typeface="Segoe UI" pitchFamily="34" charset="0"/>
              <a:cs typeface="Segoe UI" pitchFamily="34" charset="0"/>
            </a:endParaRPr>
          </a:p>
          <a:p>
            <a:pPr algn="ctr" defTabSz="1827393" fontAlgn="base">
              <a:spcBef>
                <a:spcPct val="0"/>
              </a:spcBef>
              <a:spcAft>
                <a:spcPct val="0"/>
              </a:spcAft>
            </a:pPr>
            <a:endParaRPr lang="en-IN" sz="2400" b="1" dirty="0" smtClean="0">
              <a:solidFill>
                <a:srgbClr val="FFFFFF"/>
              </a:solidFill>
              <a:latin typeface="Segoe UI" pitchFamily="34" charset="0"/>
              <a:ea typeface="Segoe UI" pitchFamily="34" charset="0"/>
              <a:cs typeface="Segoe UI" pitchFamily="34" charset="0"/>
            </a:endParaRPr>
          </a:p>
          <a:p>
            <a:pPr marL="342900" indent="-342900" defTabSz="1827393" fontAlgn="base">
              <a:spcBef>
                <a:spcPct val="0"/>
              </a:spcBef>
              <a:spcAft>
                <a:spcPct val="0"/>
              </a:spcAft>
              <a:buFont typeface="Arial" pitchFamily="34" charset="0"/>
              <a:buChar char="•"/>
            </a:pPr>
            <a:endParaRPr lang="en-IN" sz="2400" b="1" dirty="0" smtClean="0">
              <a:solidFill>
                <a:srgbClr val="FFFFFF"/>
              </a:solidFill>
              <a:latin typeface="Segoe UI" pitchFamily="34" charset="0"/>
              <a:ea typeface="Segoe UI" pitchFamily="34" charset="0"/>
              <a:cs typeface="Segoe UI" pitchFamily="34" charset="0"/>
            </a:endParaRPr>
          </a:p>
          <a:p>
            <a:pPr marL="342900" indent="-342900" defTabSz="1827393" fontAlgn="base">
              <a:spcBef>
                <a:spcPct val="0"/>
              </a:spcBef>
              <a:spcAft>
                <a:spcPct val="0"/>
              </a:spcAft>
              <a:buFont typeface="Arial" pitchFamily="34" charset="0"/>
              <a:buChar char="•"/>
            </a:pPr>
            <a:r>
              <a:rPr lang="en-IN" sz="2400" b="1" dirty="0" smtClean="0">
                <a:solidFill>
                  <a:srgbClr val="FFFFFF"/>
                </a:solidFill>
                <a:latin typeface="Segoe UI" pitchFamily="34" charset="0"/>
                <a:ea typeface="Segoe UI" pitchFamily="34" charset="0"/>
                <a:cs typeface="Segoe UI" pitchFamily="34" charset="0"/>
              </a:rPr>
              <a:t>Store </a:t>
            </a:r>
            <a:r>
              <a:rPr lang="en-IN" sz="2400" b="1" dirty="0">
                <a:solidFill>
                  <a:srgbClr val="FFFFFF"/>
                </a:solidFill>
                <a:latin typeface="Segoe UI" pitchFamily="34" charset="0"/>
                <a:ea typeface="Segoe UI" pitchFamily="34" charset="0"/>
                <a:cs typeface="Segoe UI" pitchFamily="34" charset="0"/>
              </a:rPr>
              <a:t>job interview notes and </a:t>
            </a:r>
            <a:r>
              <a:rPr lang="en-IN" sz="2400" b="1" dirty="0" smtClean="0">
                <a:solidFill>
                  <a:srgbClr val="FFFFFF"/>
                </a:solidFill>
                <a:latin typeface="Segoe UI" pitchFamily="34" charset="0"/>
                <a:ea typeface="Segoe UI" pitchFamily="34" charset="0"/>
                <a:cs typeface="Segoe UI" pitchFamily="34" charset="0"/>
              </a:rPr>
              <a:t>forms</a:t>
            </a:r>
          </a:p>
          <a:p>
            <a:pPr defTabSz="1827393" fontAlgn="base">
              <a:spcBef>
                <a:spcPct val="0"/>
              </a:spcBef>
              <a:spcAft>
                <a:spcPct val="0"/>
              </a:spcAft>
            </a:pPr>
            <a:endParaRPr lang="en-IN" sz="2400" b="1" dirty="0" smtClean="0">
              <a:solidFill>
                <a:srgbClr val="FFFFFF"/>
              </a:solidFill>
              <a:latin typeface="Segoe UI" pitchFamily="34" charset="0"/>
              <a:ea typeface="Segoe UI" pitchFamily="34" charset="0"/>
              <a:cs typeface="Segoe UI" pitchFamily="34" charset="0"/>
            </a:endParaRPr>
          </a:p>
          <a:p>
            <a:pPr marL="342900" indent="-342900" defTabSz="1827393" fontAlgn="base">
              <a:spcBef>
                <a:spcPct val="0"/>
              </a:spcBef>
              <a:spcAft>
                <a:spcPct val="0"/>
              </a:spcAft>
              <a:buFont typeface="Arial" pitchFamily="34" charset="0"/>
              <a:buChar char="•"/>
            </a:pPr>
            <a:r>
              <a:rPr lang="en-IN" sz="2400" b="1" dirty="0">
                <a:solidFill>
                  <a:srgbClr val="FFFFFF"/>
                </a:solidFill>
                <a:latin typeface="Segoe UI" pitchFamily="34" charset="0"/>
                <a:ea typeface="Segoe UI" pitchFamily="34" charset="0"/>
                <a:cs typeface="Segoe UI" pitchFamily="34" charset="0"/>
              </a:rPr>
              <a:t>Schedule interviews </a:t>
            </a:r>
            <a:r>
              <a:rPr lang="en-IN" sz="2400" b="1" dirty="0" smtClean="0">
                <a:solidFill>
                  <a:srgbClr val="FFFFFF"/>
                </a:solidFill>
                <a:latin typeface="Segoe UI" pitchFamily="34" charset="0"/>
                <a:ea typeface="Segoe UI" pitchFamily="34" charset="0"/>
                <a:cs typeface="Segoe UI" pitchFamily="34" charset="0"/>
              </a:rPr>
              <a:t>for </a:t>
            </a:r>
            <a:r>
              <a:rPr lang="en-IN" sz="2400" b="1" dirty="0">
                <a:solidFill>
                  <a:srgbClr val="FFFFFF"/>
                </a:solidFill>
                <a:latin typeface="Segoe UI" pitchFamily="34" charset="0"/>
                <a:ea typeface="Segoe UI" pitchFamily="34" charset="0"/>
                <a:cs typeface="Segoe UI" pitchFamily="34" charset="0"/>
              </a:rPr>
              <a:t>candidates and configure interview stages </a:t>
            </a:r>
            <a:endParaRPr lang="en-IN" sz="2400" b="1" dirty="0" smtClean="0">
              <a:solidFill>
                <a:srgbClr val="FFFFFF"/>
              </a:solidFill>
              <a:latin typeface="Segoe UI" pitchFamily="34" charset="0"/>
              <a:ea typeface="Segoe UI" pitchFamily="34" charset="0"/>
              <a:cs typeface="Segoe UI" pitchFamily="34" charset="0"/>
            </a:endParaRPr>
          </a:p>
          <a:p>
            <a:pPr defTabSz="1827393" fontAlgn="base">
              <a:spcBef>
                <a:spcPct val="0"/>
              </a:spcBef>
              <a:spcAft>
                <a:spcPct val="0"/>
              </a:spcAft>
            </a:pPr>
            <a:endParaRPr lang="en-IN" sz="2400" b="1" dirty="0" smtClean="0">
              <a:solidFill>
                <a:srgbClr val="FFFFFF"/>
              </a:solidFill>
              <a:latin typeface="Segoe UI" pitchFamily="34" charset="0"/>
              <a:ea typeface="Segoe UI" pitchFamily="34" charset="0"/>
              <a:cs typeface="Segoe UI" pitchFamily="34" charset="0"/>
            </a:endParaRPr>
          </a:p>
          <a:p>
            <a:pPr marL="342900" indent="-342900" defTabSz="1827393" fontAlgn="base">
              <a:spcBef>
                <a:spcPct val="0"/>
              </a:spcBef>
              <a:spcAft>
                <a:spcPct val="0"/>
              </a:spcAft>
              <a:buFont typeface="Arial" pitchFamily="34" charset="0"/>
              <a:buChar char="•"/>
            </a:pPr>
            <a:r>
              <a:rPr lang="en-IN" sz="2400" b="1" dirty="0">
                <a:solidFill>
                  <a:srgbClr val="FFFFFF"/>
                </a:solidFill>
                <a:latin typeface="Segoe UI" pitchFamily="34" charset="0"/>
                <a:ea typeface="Segoe UI" pitchFamily="34" charset="0"/>
                <a:cs typeface="Segoe UI" pitchFamily="34" charset="0"/>
              </a:rPr>
              <a:t>Quickly and easily </a:t>
            </a:r>
            <a:r>
              <a:rPr lang="en-IN" sz="2400" b="1" dirty="0" smtClean="0">
                <a:solidFill>
                  <a:srgbClr val="FFFFFF"/>
                </a:solidFill>
                <a:latin typeface="Segoe UI" pitchFamily="34" charset="0"/>
                <a:ea typeface="Segoe UI" pitchFamily="34" charset="0"/>
                <a:cs typeface="Segoe UI" pitchFamily="34" charset="0"/>
              </a:rPr>
              <a:t>track </a:t>
            </a:r>
            <a:r>
              <a:rPr lang="en-IN" sz="2400" b="1" dirty="0">
                <a:solidFill>
                  <a:srgbClr val="FFFFFF"/>
                </a:solidFill>
                <a:latin typeface="Segoe UI" pitchFamily="34" charset="0"/>
                <a:ea typeface="Segoe UI" pitchFamily="34" charset="0"/>
                <a:cs typeface="Segoe UI" pitchFamily="34" charset="0"/>
              </a:rPr>
              <a:t>status of </a:t>
            </a:r>
            <a:r>
              <a:rPr lang="en-IN" sz="2400" b="1" dirty="0" smtClean="0">
                <a:solidFill>
                  <a:srgbClr val="FFFFFF"/>
                </a:solidFill>
                <a:latin typeface="Segoe UI" pitchFamily="34" charset="0"/>
                <a:ea typeface="Segoe UI" pitchFamily="34" charset="0"/>
                <a:cs typeface="Segoe UI" pitchFamily="34" charset="0"/>
              </a:rPr>
              <a:t>an </a:t>
            </a:r>
            <a:r>
              <a:rPr lang="en-IN" sz="2400" b="1" dirty="0">
                <a:solidFill>
                  <a:srgbClr val="FFFFFF"/>
                </a:solidFill>
                <a:latin typeface="Segoe UI" pitchFamily="34" charset="0"/>
                <a:ea typeface="Segoe UI" pitchFamily="34" charset="0"/>
                <a:cs typeface="Segoe UI" pitchFamily="34" charset="0"/>
              </a:rPr>
              <a:t>applicant through the hiring </a:t>
            </a:r>
            <a:r>
              <a:rPr lang="en-IN" sz="2400" b="1" dirty="0" smtClean="0">
                <a:solidFill>
                  <a:srgbClr val="FFFFFF"/>
                </a:solidFill>
                <a:latin typeface="Segoe UI" pitchFamily="34" charset="0"/>
                <a:ea typeface="Segoe UI" pitchFamily="34" charset="0"/>
                <a:cs typeface="Segoe UI" pitchFamily="34" charset="0"/>
              </a:rPr>
              <a:t>process</a:t>
            </a:r>
          </a:p>
          <a:p>
            <a:pPr defTabSz="1827393" fontAlgn="base">
              <a:spcBef>
                <a:spcPct val="0"/>
              </a:spcBef>
              <a:spcAft>
                <a:spcPct val="0"/>
              </a:spcAft>
            </a:pPr>
            <a:endParaRPr lang="en-IN" sz="2400" b="1" dirty="0" smtClean="0">
              <a:solidFill>
                <a:srgbClr val="FFFFFF"/>
              </a:solidFill>
              <a:latin typeface="Segoe UI" pitchFamily="34" charset="0"/>
              <a:ea typeface="Segoe UI" pitchFamily="34" charset="0"/>
              <a:cs typeface="Segoe UI" pitchFamily="34" charset="0"/>
            </a:endParaRPr>
          </a:p>
          <a:p>
            <a:pPr marL="342900" indent="-342900" defTabSz="1827393" fontAlgn="base">
              <a:spcBef>
                <a:spcPct val="0"/>
              </a:spcBef>
              <a:spcAft>
                <a:spcPct val="0"/>
              </a:spcAft>
              <a:buFont typeface="Arial" pitchFamily="34" charset="0"/>
              <a:buChar char="•"/>
            </a:pPr>
            <a:r>
              <a:rPr lang="en-IN" sz="2400" b="1" dirty="0">
                <a:solidFill>
                  <a:srgbClr val="FFFFFF"/>
                </a:solidFill>
                <a:latin typeface="Segoe UI" pitchFamily="34" charset="0"/>
                <a:ea typeface="Segoe UI" pitchFamily="34" charset="0"/>
                <a:cs typeface="Segoe UI" pitchFamily="34" charset="0"/>
              </a:rPr>
              <a:t>Associate a single applicant with multiple job </a:t>
            </a:r>
            <a:r>
              <a:rPr lang="en-IN" sz="2400" b="1" dirty="0" smtClean="0">
                <a:solidFill>
                  <a:srgbClr val="FFFFFF"/>
                </a:solidFill>
                <a:latin typeface="Segoe UI" pitchFamily="34" charset="0"/>
                <a:ea typeface="Segoe UI" pitchFamily="34" charset="0"/>
                <a:cs typeface="Segoe UI" pitchFamily="34" charset="0"/>
              </a:rPr>
              <a:t>requisitions</a:t>
            </a:r>
          </a:p>
          <a:p>
            <a:pPr marL="342900" indent="-342900" defTabSz="1827393" fontAlgn="base">
              <a:spcBef>
                <a:spcPct val="0"/>
              </a:spcBef>
              <a:spcAft>
                <a:spcPct val="0"/>
              </a:spcAft>
              <a:buFont typeface="Arial" pitchFamily="34" charset="0"/>
              <a:buChar char="•"/>
            </a:pPr>
            <a:endParaRPr lang="en-US" sz="2400" b="1" dirty="0">
              <a:solidFill>
                <a:srgbClr val="FFFFFF"/>
              </a:solidFill>
              <a:latin typeface="Segoe UI" pitchFamily="34" charset="0"/>
              <a:ea typeface="Segoe UI" pitchFamily="34" charset="0"/>
              <a:cs typeface="Segoe UI" pitchFamily="34" charset="0"/>
            </a:endParaRPr>
          </a:p>
          <a:p>
            <a:pPr marL="342900" indent="-342900" defTabSz="1827393" fontAlgn="base">
              <a:spcBef>
                <a:spcPct val="0"/>
              </a:spcBef>
              <a:spcAft>
                <a:spcPct val="0"/>
              </a:spcAft>
              <a:buFont typeface="Arial" pitchFamily="34" charset="0"/>
              <a:buChar char="•"/>
            </a:pPr>
            <a:endParaRPr lang="en-US" sz="2400" b="1" dirty="0" smtClean="0">
              <a:solidFill>
                <a:srgbClr val="FFFFFF"/>
              </a:solidFill>
              <a:latin typeface="Segoe UI" pitchFamily="34" charset="0"/>
              <a:ea typeface="Segoe UI" pitchFamily="34" charset="0"/>
              <a:cs typeface="Segoe UI" pitchFamily="34" charset="0"/>
            </a:endParaRPr>
          </a:p>
          <a:p>
            <a:pPr defTabSz="1827393" fontAlgn="base">
              <a:spcBef>
                <a:spcPct val="0"/>
              </a:spcBef>
              <a:spcAft>
                <a:spcPct val="0"/>
              </a:spcAft>
            </a:pPr>
            <a:endParaRPr lang="en-IN" sz="2400" b="1" dirty="0">
              <a:solidFill>
                <a:srgbClr val="FFFFFF"/>
              </a:solidFill>
              <a:latin typeface="Segoe UI" pitchFamily="34" charset="0"/>
              <a:ea typeface="Segoe UI" pitchFamily="34" charset="0"/>
              <a:cs typeface="Segoe UI" pitchFamily="34" charset="0"/>
            </a:endParaRPr>
          </a:p>
          <a:p>
            <a:pPr marL="342900" indent="-342900" defTabSz="1827393" fontAlgn="base">
              <a:spcBef>
                <a:spcPct val="0"/>
              </a:spcBef>
              <a:spcAft>
                <a:spcPct val="0"/>
              </a:spcAft>
              <a:buFont typeface="Arial" pitchFamily="34" charset="0"/>
              <a:buChar char="•"/>
            </a:pPr>
            <a:endParaRPr lang="en-IN" sz="2400" b="1" dirty="0">
              <a:solidFill>
                <a:srgbClr val="FFFFFF"/>
              </a:solidFill>
              <a:latin typeface="Segoe UI" pitchFamily="34" charset="0"/>
              <a:ea typeface="Segoe UI" pitchFamily="34" charset="0"/>
              <a:cs typeface="Segoe UI" pitchFamily="34" charset="0"/>
            </a:endParaRPr>
          </a:p>
          <a:p>
            <a:pPr algn="ctr" defTabSz="1827393" fontAlgn="base">
              <a:spcBef>
                <a:spcPct val="0"/>
              </a:spcBef>
              <a:spcAft>
                <a:spcPct val="0"/>
              </a:spcAft>
            </a:pPr>
            <a:endParaRPr lang="en-IN" sz="2400" b="1" dirty="0">
              <a:solidFill>
                <a:srgbClr val="FFFFFF"/>
              </a:solidFill>
              <a:latin typeface="Segoe UI" pitchFamily="34" charset="0"/>
              <a:ea typeface="Segoe UI" pitchFamily="34" charset="0"/>
              <a:cs typeface="Segoe UI" pitchFamily="34" charset="0"/>
            </a:endParaRPr>
          </a:p>
          <a:p>
            <a:pPr algn="ctr" defTabSz="1827393" fontAlgn="base">
              <a:spcBef>
                <a:spcPct val="0"/>
              </a:spcBef>
              <a:spcAft>
                <a:spcPct val="0"/>
              </a:spcAft>
            </a:pPr>
            <a:endParaRPr lang="en-IN" sz="2400" b="1" dirty="0">
              <a:solidFill>
                <a:srgbClr val="FFFFFF"/>
              </a:solidFill>
              <a:latin typeface="Segoe UI" pitchFamily="34" charset="0"/>
              <a:ea typeface="Segoe UI" pitchFamily="34" charset="0"/>
              <a:cs typeface="Segoe UI" pitchFamily="34" charset="0"/>
            </a:endParaRPr>
          </a:p>
        </p:txBody>
      </p:sp>
      <p:sp>
        <p:nvSpPr>
          <p:cNvPr id="10" name="Rectangle 9"/>
          <p:cNvSpPr/>
          <p:nvPr/>
        </p:nvSpPr>
        <p:spPr bwMode="auto">
          <a:xfrm>
            <a:off x="6362700" y="2604798"/>
            <a:ext cx="5608800" cy="62244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defTabSz="1827393" fontAlgn="base">
              <a:spcBef>
                <a:spcPct val="0"/>
              </a:spcBef>
              <a:spcAft>
                <a:spcPct val="0"/>
              </a:spcAft>
            </a:pPr>
            <a:endParaRPr lang="en-IN" sz="2400" b="1" dirty="0" smtClean="0">
              <a:solidFill>
                <a:srgbClr val="FFFFFF"/>
              </a:solidFill>
              <a:latin typeface="Segoe UI" pitchFamily="34" charset="0"/>
              <a:ea typeface="Segoe UI" pitchFamily="34" charset="0"/>
              <a:cs typeface="Segoe UI" pitchFamily="34" charset="0"/>
            </a:endParaRPr>
          </a:p>
          <a:p>
            <a:pPr marL="342900" indent="-342900" defTabSz="1827393" fontAlgn="base">
              <a:spcBef>
                <a:spcPct val="0"/>
              </a:spcBef>
              <a:spcAft>
                <a:spcPct val="0"/>
              </a:spcAft>
              <a:buFont typeface="Arial" pitchFamily="34" charset="0"/>
              <a:buChar char="•"/>
            </a:pPr>
            <a:r>
              <a:rPr lang="en-IN" sz="2400" b="1" dirty="0" smtClean="0">
                <a:solidFill>
                  <a:srgbClr val="FFFFFF"/>
                </a:solidFill>
                <a:latin typeface="Segoe UI" pitchFamily="34" charset="0"/>
                <a:ea typeface="Segoe UI" pitchFamily="34" charset="0"/>
                <a:cs typeface="Segoe UI" pitchFamily="34" charset="0"/>
              </a:rPr>
              <a:t>Intuitive </a:t>
            </a:r>
            <a:r>
              <a:rPr lang="en-IN" sz="2400" b="1" dirty="0">
                <a:solidFill>
                  <a:srgbClr val="FFFFFF"/>
                </a:solidFill>
                <a:latin typeface="Segoe UI" pitchFamily="34" charset="0"/>
                <a:ea typeface="Segoe UI" pitchFamily="34" charset="0"/>
                <a:cs typeface="Segoe UI" pitchFamily="34" charset="0"/>
              </a:rPr>
              <a:t>and easy to use self-service transactions for managers, employees, candidates, and staffing </a:t>
            </a:r>
            <a:r>
              <a:rPr lang="en-IN" sz="2400" b="1" dirty="0" smtClean="0">
                <a:solidFill>
                  <a:srgbClr val="FFFFFF"/>
                </a:solidFill>
                <a:latin typeface="Segoe UI" pitchFamily="34" charset="0"/>
                <a:ea typeface="Segoe UI" pitchFamily="34" charset="0"/>
                <a:cs typeface="Segoe UI" pitchFamily="34" charset="0"/>
              </a:rPr>
              <a:t>agencies</a:t>
            </a:r>
          </a:p>
          <a:p>
            <a:pPr marL="342900" indent="-342900" defTabSz="1827393" fontAlgn="base">
              <a:spcBef>
                <a:spcPct val="0"/>
              </a:spcBef>
              <a:spcAft>
                <a:spcPct val="0"/>
              </a:spcAft>
              <a:buFont typeface="Arial" pitchFamily="34" charset="0"/>
              <a:buChar char="•"/>
            </a:pPr>
            <a:endParaRPr lang="en-IN" sz="2400" b="1" dirty="0" smtClean="0">
              <a:solidFill>
                <a:srgbClr val="FFFFFF"/>
              </a:solidFill>
              <a:latin typeface="Segoe UI" pitchFamily="34" charset="0"/>
              <a:ea typeface="Segoe UI" pitchFamily="34" charset="0"/>
              <a:cs typeface="Segoe UI" pitchFamily="34" charset="0"/>
            </a:endParaRPr>
          </a:p>
          <a:p>
            <a:pPr marL="342900" indent="-342900" defTabSz="1827393" fontAlgn="base">
              <a:spcBef>
                <a:spcPct val="0"/>
              </a:spcBef>
              <a:spcAft>
                <a:spcPct val="0"/>
              </a:spcAft>
              <a:buFont typeface="Arial" pitchFamily="34" charset="0"/>
              <a:buChar char="•"/>
            </a:pPr>
            <a:r>
              <a:rPr lang="en-IN" sz="2400" b="1" dirty="0">
                <a:solidFill>
                  <a:srgbClr val="FFFFFF"/>
                </a:solidFill>
                <a:latin typeface="Segoe UI" pitchFamily="34" charset="0"/>
                <a:ea typeface="Segoe UI" pitchFamily="34" charset="0"/>
                <a:cs typeface="Segoe UI" pitchFamily="34" charset="0"/>
              </a:rPr>
              <a:t>Convert applicant information to employee upon hiring to eliminate redundant data </a:t>
            </a:r>
            <a:r>
              <a:rPr lang="en-IN" sz="2400" b="1" dirty="0" smtClean="0">
                <a:solidFill>
                  <a:srgbClr val="FFFFFF"/>
                </a:solidFill>
                <a:latin typeface="Segoe UI" pitchFamily="34" charset="0"/>
                <a:ea typeface="Segoe UI" pitchFamily="34" charset="0"/>
                <a:cs typeface="Segoe UI" pitchFamily="34" charset="0"/>
              </a:rPr>
              <a:t>entry</a:t>
            </a:r>
          </a:p>
          <a:p>
            <a:pPr defTabSz="1827393" fontAlgn="base">
              <a:spcBef>
                <a:spcPct val="0"/>
              </a:spcBef>
              <a:spcAft>
                <a:spcPct val="0"/>
              </a:spcAft>
            </a:pPr>
            <a:endParaRPr lang="en-IN" sz="2400" b="1" dirty="0" smtClean="0">
              <a:solidFill>
                <a:srgbClr val="FFFFFF"/>
              </a:solidFill>
              <a:latin typeface="Segoe UI" pitchFamily="34" charset="0"/>
              <a:ea typeface="Segoe UI" pitchFamily="34" charset="0"/>
              <a:cs typeface="Segoe UI" pitchFamily="34" charset="0"/>
            </a:endParaRPr>
          </a:p>
          <a:p>
            <a:pPr marL="342900" indent="-342900" defTabSz="1827393" fontAlgn="base">
              <a:spcBef>
                <a:spcPct val="0"/>
              </a:spcBef>
              <a:spcAft>
                <a:spcPct val="0"/>
              </a:spcAft>
              <a:buFont typeface="Arial" pitchFamily="34" charset="0"/>
              <a:buChar char="•"/>
            </a:pPr>
            <a:r>
              <a:rPr lang="en-IN" sz="2400" b="1" dirty="0">
                <a:solidFill>
                  <a:srgbClr val="FFFFFF"/>
                </a:solidFill>
                <a:latin typeface="Segoe UI" pitchFamily="34" charset="0"/>
                <a:ea typeface="Segoe UI" pitchFamily="34" charset="0"/>
                <a:cs typeface="Segoe UI" pitchFamily="34" charset="0"/>
              </a:rPr>
              <a:t>Build comprehensive resume database and search your internal talent pool for qualified candidates</a:t>
            </a:r>
          </a:p>
          <a:p>
            <a:pPr marL="342900" indent="-342900" defTabSz="1827393" fontAlgn="base">
              <a:spcBef>
                <a:spcPct val="0"/>
              </a:spcBef>
              <a:spcAft>
                <a:spcPct val="0"/>
              </a:spcAft>
              <a:buFont typeface="Arial" pitchFamily="34" charset="0"/>
              <a:buChar char="•"/>
            </a:pPr>
            <a:endParaRPr lang="en-IN" sz="2400" b="1" dirty="0">
              <a:solidFill>
                <a:srgbClr val="FFFFFF"/>
              </a:solidFill>
              <a:latin typeface="Segoe UI" pitchFamily="34" charset="0"/>
              <a:ea typeface="Segoe UI" pitchFamily="34" charset="0"/>
              <a:cs typeface="Segoe UI" pitchFamily="34" charset="0"/>
            </a:endParaRPr>
          </a:p>
          <a:p>
            <a:pPr marL="342900" indent="-342900" defTabSz="1827393" fontAlgn="base">
              <a:spcBef>
                <a:spcPct val="0"/>
              </a:spcBef>
              <a:spcAft>
                <a:spcPct val="0"/>
              </a:spcAft>
              <a:buFont typeface="Arial" pitchFamily="34" charset="0"/>
              <a:buChar char="•"/>
            </a:pPr>
            <a:endParaRPr lang="en-IN" sz="2400" b="1" dirty="0" smtClean="0">
              <a:solidFill>
                <a:srgbClr val="FFFFFF"/>
              </a:solidFill>
              <a:latin typeface="Segoe UI" pitchFamily="34" charset="0"/>
              <a:ea typeface="Segoe UI" pitchFamily="34" charset="0"/>
              <a:cs typeface="Segoe UI" pitchFamily="34" charset="0"/>
            </a:endParaRPr>
          </a:p>
          <a:p>
            <a:pPr marL="342900" indent="-342900" defTabSz="1827393" fontAlgn="base">
              <a:spcBef>
                <a:spcPct val="0"/>
              </a:spcBef>
              <a:spcAft>
                <a:spcPct val="0"/>
              </a:spcAft>
              <a:buFont typeface="Arial" pitchFamily="34" charset="0"/>
              <a:buChar char="•"/>
            </a:pPr>
            <a:endParaRPr lang="en-IN" sz="2400" b="1" dirty="0">
              <a:solidFill>
                <a:srgbClr val="FFFFFF"/>
              </a:solidFill>
              <a:latin typeface="Segoe UI" pitchFamily="34" charset="0"/>
              <a:ea typeface="Segoe UI" pitchFamily="34" charset="0"/>
              <a:cs typeface="Segoe UI" pitchFamily="34" charset="0"/>
            </a:endParaRPr>
          </a:p>
        </p:txBody>
      </p:sp>
      <p:sp>
        <p:nvSpPr>
          <p:cNvPr id="14" name="Rectangle 13"/>
          <p:cNvSpPr/>
          <p:nvPr/>
        </p:nvSpPr>
        <p:spPr bwMode="auto">
          <a:xfrm>
            <a:off x="12058649" y="2594452"/>
            <a:ext cx="5608800" cy="6224400"/>
          </a:xfrm>
          <a:prstGeom prst="rect">
            <a:avLst/>
          </a:prstGeom>
          <a:solidFill>
            <a:srgbClr val="D2C6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defTabSz="1827393" fontAlgn="base">
              <a:spcBef>
                <a:spcPct val="0"/>
              </a:spcBef>
              <a:spcAft>
                <a:spcPct val="0"/>
              </a:spcAft>
            </a:pPr>
            <a:endParaRPr lang="en-IN" sz="2400" b="1" dirty="0" smtClean="0">
              <a:solidFill>
                <a:srgbClr val="FFFFFF"/>
              </a:solidFill>
              <a:latin typeface="Segoe UI" pitchFamily="34" charset="0"/>
              <a:ea typeface="Segoe UI" pitchFamily="34" charset="0"/>
              <a:cs typeface="Segoe UI" pitchFamily="34" charset="0"/>
            </a:endParaRPr>
          </a:p>
          <a:p>
            <a:pPr marL="342900" indent="-342900" defTabSz="1827393" fontAlgn="base">
              <a:spcBef>
                <a:spcPct val="0"/>
              </a:spcBef>
              <a:spcAft>
                <a:spcPct val="0"/>
              </a:spcAft>
              <a:buFont typeface="Arial" pitchFamily="34" charset="0"/>
              <a:buChar char="•"/>
            </a:pPr>
            <a:endParaRPr lang="en-IN" sz="2400" b="1" dirty="0" smtClean="0">
              <a:solidFill>
                <a:srgbClr val="FFFFFF"/>
              </a:solidFill>
              <a:latin typeface="Segoe UI" pitchFamily="34" charset="0"/>
              <a:ea typeface="Segoe UI" pitchFamily="34" charset="0"/>
              <a:cs typeface="Segoe UI" pitchFamily="34" charset="0"/>
            </a:endParaRPr>
          </a:p>
          <a:p>
            <a:pPr defTabSz="1827393" fontAlgn="base">
              <a:spcBef>
                <a:spcPct val="0"/>
              </a:spcBef>
              <a:spcAft>
                <a:spcPct val="0"/>
              </a:spcAft>
            </a:pPr>
            <a:endParaRPr lang="en-IN" sz="2400" b="1" dirty="0" smtClean="0">
              <a:solidFill>
                <a:srgbClr val="FFFFFF"/>
              </a:solidFill>
              <a:latin typeface="Segoe UI" pitchFamily="34" charset="0"/>
              <a:ea typeface="Segoe UI" pitchFamily="34" charset="0"/>
              <a:cs typeface="Segoe UI" pitchFamily="34" charset="0"/>
            </a:endParaRPr>
          </a:p>
          <a:p>
            <a:pPr marL="342900" indent="-342900" defTabSz="1827393" fontAlgn="base">
              <a:spcBef>
                <a:spcPct val="0"/>
              </a:spcBef>
              <a:spcAft>
                <a:spcPct val="0"/>
              </a:spcAft>
              <a:buFont typeface="Arial" pitchFamily="34" charset="0"/>
              <a:buChar char="•"/>
            </a:pPr>
            <a:endParaRPr lang="en-IN" sz="2400" b="1" dirty="0" smtClean="0">
              <a:solidFill>
                <a:srgbClr val="FFFFFF"/>
              </a:solidFill>
              <a:latin typeface="Segoe UI" pitchFamily="34" charset="0"/>
              <a:ea typeface="Segoe UI" pitchFamily="34" charset="0"/>
              <a:cs typeface="Segoe UI" pitchFamily="34" charset="0"/>
            </a:endParaRPr>
          </a:p>
          <a:p>
            <a:pPr marL="342900" indent="-342900" defTabSz="1827393" fontAlgn="base">
              <a:spcBef>
                <a:spcPct val="0"/>
              </a:spcBef>
              <a:spcAft>
                <a:spcPct val="0"/>
              </a:spcAft>
              <a:buFont typeface="Arial" pitchFamily="34" charset="0"/>
              <a:buChar char="•"/>
            </a:pPr>
            <a:endParaRPr lang="en-IN" sz="2400" b="1" dirty="0" smtClean="0">
              <a:solidFill>
                <a:srgbClr val="FFFFFF"/>
              </a:solidFill>
              <a:latin typeface="Segoe UI" pitchFamily="34" charset="0"/>
              <a:ea typeface="Segoe UI" pitchFamily="34" charset="0"/>
              <a:cs typeface="Segoe UI" pitchFamily="34" charset="0"/>
            </a:endParaRPr>
          </a:p>
          <a:p>
            <a:pPr marL="342900" indent="-342900" defTabSz="1827393" fontAlgn="base">
              <a:spcBef>
                <a:spcPct val="0"/>
              </a:spcBef>
              <a:spcAft>
                <a:spcPct val="0"/>
              </a:spcAft>
              <a:buFont typeface="Arial" pitchFamily="34" charset="0"/>
              <a:buChar char="•"/>
            </a:pPr>
            <a:endParaRPr lang="en-IN" sz="2400" b="1" dirty="0">
              <a:solidFill>
                <a:srgbClr val="FFFFFF"/>
              </a:solidFill>
              <a:latin typeface="Segoe UI" pitchFamily="34" charset="0"/>
              <a:ea typeface="Segoe UI" pitchFamily="34" charset="0"/>
              <a:cs typeface="Segoe UI" pitchFamily="34" charset="0"/>
            </a:endParaRPr>
          </a:p>
          <a:p>
            <a:pPr marL="342900" indent="-342900" defTabSz="1827393" fontAlgn="base">
              <a:spcBef>
                <a:spcPct val="0"/>
              </a:spcBef>
              <a:spcAft>
                <a:spcPct val="0"/>
              </a:spcAft>
              <a:buFont typeface="Arial" pitchFamily="34" charset="0"/>
              <a:buChar char="•"/>
            </a:pPr>
            <a:r>
              <a:rPr lang="en-IN" sz="2400" b="1" dirty="0" smtClean="0">
                <a:solidFill>
                  <a:srgbClr val="FFFFFF"/>
                </a:solidFill>
                <a:latin typeface="Segoe UI" pitchFamily="34" charset="0"/>
                <a:ea typeface="Segoe UI" pitchFamily="34" charset="0"/>
                <a:cs typeface="Segoe UI" pitchFamily="34" charset="0"/>
              </a:rPr>
              <a:t>Store </a:t>
            </a:r>
            <a:r>
              <a:rPr lang="en-IN" sz="2400" b="1" dirty="0">
                <a:solidFill>
                  <a:srgbClr val="FFFFFF"/>
                </a:solidFill>
                <a:latin typeface="Segoe UI" pitchFamily="34" charset="0"/>
                <a:ea typeface="Segoe UI" pitchFamily="34" charset="0"/>
                <a:cs typeface="Segoe UI" pitchFamily="34" charset="0"/>
              </a:rPr>
              <a:t>and maintain unlimited number of resumes, credentials, documentation of industry certification, recommendation letters associated with each </a:t>
            </a:r>
            <a:r>
              <a:rPr lang="en-IN" sz="2400" b="1" dirty="0" smtClean="0">
                <a:solidFill>
                  <a:srgbClr val="FFFFFF"/>
                </a:solidFill>
                <a:latin typeface="Segoe UI" pitchFamily="34" charset="0"/>
                <a:ea typeface="Segoe UI" pitchFamily="34" charset="0"/>
                <a:cs typeface="Segoe UI" pitchFamily="34" charset="0"/>
              </a:rPr>
              <a:t>applicant</a:t>
            </a:r>
          </a:p>
          <a:p>
            <a:pPr marL="342900" indent="-342900" defTabSz="1827393" fontAlgn="base">
              <a:spcBef>
                <a:spcPct val="0"/>
              </a:spcBef>
              <a:spcAft>
                <a:spcPct val="0"/>
              </a:spcAft>
              <a:buFont typeface="Arial" pitchFamily="34" charset="0"/>
              <a:buChar char="•"/>
            </a:pPr>
            <a:endParaRPr lang="en-IN" sz="2400" b="1" dirty="0" smtClean="0">
              <a:solidFill>
                <a:srgbClr val="FFFFFF"/>
              </a:solidFill>
              <a:latin typeface="Segoe UI" pitchFamily="34" charset="0"/>
              <a:ea typeface="Segoe UI" pitchFamily="34" charset="0"/>
              <a:cs typeface="Segoe UI" pitchFamily="34" charset="0"/>
            </a:endParaRPr>
          </a:p>
          <a:p>
            <a:pPr marL="342900" indent="-342900" defTabSz="1827393" fontAlgn="base">
              <a:spcBef>
                <a:spcPct val="0"/>
              </a:spcBef>
              <a:spcAft>
                <a:spcPct val="0"/>
              </a:spcAft>
              <a:buFont typeface="Arial" pitchFamily="34" charset="0"/>
              <a:buChar char="•"/>
            </a:pPr>
            <a:r>
              <a:rPr lang="en-IN" sz="2400" b="1" dirty="0">
                <a:solidFill>
                  <a:srgbClr val="FFFFFF"/>
                </a:solidFill>
                <a:latin typeface="Segoe UI" pitchFamily="34" charset="0"/>
                <a:ea typeface="Segoe UI" pitchFamily="34" charset="0"/>
                <a:cs typeface="Segoe UI" pitchFamily="34" charset="0"/>
              </a:rPr>
              <a:t>Perform skills queries to determine available candidates. Track referral </a:t>
            </a:r>
            <a:r>
              <a:rPr lang="en-IN" sz="2400" b="1" dirty="0" smtClean="0">
                <a:solidFill>
                  <a:srgbClr val="FFFFFF"/>
                </a:solidFill>
                <a:latin typeface="Segoe UI" pitchFamily="34" charset="0"/>
                <a:ea typeface="Segoe UI" pitchFamily="34" charset="0"/>
                <a:cs typeface="Segoe UI" pitchFamily="34" charset="0"/>
              </a:rPr>
              <a:t>sources</a:t>
            </a:r>
          </a:p>
          <a:p>
            <a:pPr defTabSz="1827393" fontAlgn="base">
              <a:spcBef>
                <a:spcPct val="0"/>
              </a:spcBef>
              <a:spcAft>
                <a:spcPct val="0"/>
              </a:spcAft>
            </a:pPr>
            <a:endParaRPr lang="en-IN" sz="2400" b="1" dirty="0" smtClean="0">
              <a:solidFill>
                <a:srgbClr val="FFFFFF"/>
              </a:solidFill>
              <a:latin typeface="Segoe UI" pitchFamily="34" charset="0"/>
              <a:ea typeface="Segoe UI" pitchFamily="34" charset="0"/>
              <a:cs typeface="Segoe UI" pitchFamily="34" charset="0"/>
            </a:endParaRPr>
          </a:p>
          <a:p>
            <a:pPr marL="342900" indent="-342900" defTabSz="1827393" fontAlgn="base">
              <a:spcBef>
                <a:spcPct val="0"/>
              </a:spcBef>
              <a:spcAft>
                <a:spcPct val="0"/>
              </a:spcAft>
              <a:buFont typeface="Arial" pitchFamily="34" charset="0"/>
              <a:buChar char="•"/>
            </a:pPr>
            <a:r>
              <a:rPr lang="en-IN" sz="2400" b="1" dirty="0">
                <a:solidFill>
                  <a:srgbClr val="FFFFFF"/>
                </a:solidFill>
                <a:latin typeface="Segoe UI" pitchFamily="34" charset="0"/>
                <a:ea typeface="Segoe UI" pitchFamily="34" charset="0"/>
                <a:cs typeface="Segoe UI" pitchFamily="34" charset="0"/>
              </a:rPr>
              <a:t>Provision for raising hire requests and ability to define the job requirements</a:t>
            </a:r>
          </a:p>
          <a:p>
            <a:pPr defTabSz="1827393" fontAlgn="base">
              <a:spcBef>
                <a:spcPct val="0"/>
              </a:spcBef>
              <a:spcAft>
                <a:spcPct val="0"/>
              </a:spcAft>
            </a:pPr>
            <a:endParaRPr lang="en-US" sz="2400" b="1" dirty="0" smtClean="0">
              <a:solidFill>
                <a:srgbClr val="FFFFFF"/>
              </a:solidFill>
              <a:latin typeface="Segoe UI" pitchFamily="34" charset="0"/>
              <a:ea typeface="Segoe UI" pitchFamily="34" charset="0"/>
              <a:cs typeface="Segoe UI" pitchFamily="34" charset="0"/>
            </a:endParaRPr>
          </a:p>
          <a:p>
            <a:pPr defTabSz="1827393" fontAlgn="base">
              <a:spcBef>
                <a:spcPct val="0"/>
              </a:spcBef>
              <a:spcAft>
                <a:spcPct val="0"/>
              </a:spcAft>
            </a:pPr>
            <a:endParaRPr lang="en-US" sz="2400" b="1" dirty="0">
              <a:solidFill>
                <a:srgbClr val="FFFFFF"/>
              </a:solidFill>
              <a:latin typeface="Segoe UI" pitchFamily="34" charset="0"/>
              <a:ea typeface="Segoe UI" pitchFamily="34" charset="0"/>
              <a:cs typeface="Segoe UI" pitchFamily="34" charset="0"/>
            </a:endParaRPr>
          </a:p>
          <a:p>
            <a:pPr defTabSz="1827393" fontAlgn="base">
              <a:spcBef>
                <a:spcPct val="0"/>
              </a:spcBef>
              <a:spcAft>
                <a:spcPct val="0"/>
              </a:spcAft>
            </a:pPr>
            <a:endParaRPr lang="en-US" sz="2400" b="1" dirty="0" smtClean="0">
              <a:solidFill>
                <a:srgbClr val="FFFFFF"/>
              </a:solidFill>
              <a:latin typeface="Segoe UI" pitchFamily="34" charset="0"/>
              <a:ea typeface="Segoe UI" pitchFamily="34" charset="0"/>
              <a:cs typeface="Segoe UI" pitchFamily="34" charset="0"/>
            </a:endParaRPr>
          </a:p>
          <a:p>
            <a:pPr defTabSz="1827393" fontAlgn="base">
              <a:spcBef>
                <a:spcPct val="0"/>
              </a:spcBef>
              <a:spcAft>
                <a:spcPct val="0"/>
              </a:spcAft>
            </a:pPr>
            <a:endParaRPr lang="en-IN" sz="2400" b="1" dirty="0">
              <a:solidFill>
                <a:srgbClr val="FFFFFF"/>
              </a:solidFill>
              <a:latin typeface="Segoe UI" pitchFamily="34" charset="0"/>
              <a:ea typeface="Segoe UI" pitchFamily="34" charset="0"/>
              <a:cs typeface="Segoe UI" pitchFamily="34" charset="0"/>
            </a:endParaRPr>
          </a:p>
          <a:p>
            <a:pPr marL="342900" indent="-342900" defTabSz="1827393" fontAlgn="base">
              <a:spcBef>
                <a:spcPct val="0"/>
              </a:spcBef>
              <a:spcAft>
                <a:spcPct val="0"/>
              </a:spcAft>
              <a:buFont typeface="Arial" pitchFamily="34" charset="0"/>
              <a:buChar char="•"/>
            </a:pPr>
            <a:endParaRPr lang="en-IN" sz="2400" b="1" dirty="0" smtClean="0">
              <a:solidFill>
                <a:srgbClr val="FFFFFF"/>
              </a:solidFill>
              <a:latin typeface="Segoe UI" pitchFamily="34" charset="0"/>
              <a:ea typeface="Segoe UI" pitchFamily="34" charset="0"/>
              <a:cs typeface="Segoe UI" pitchFamily="34" charset="0"/>
            </a:endParaRPr>
          </a:p>
          <a:p>
            <a:pPr marL="342900" indent="-342900" defTabSz="1827393" fontAlgn="base">
              <a:spcBef>
                <a:spcPct val="0"/>
              </a:spcBef>
              <a:spcAft>
                <a:spcPct val="0"/>
              </a:spcAft>
              <a:buFont typeface="Arial" pitchFamily="34" charset="0"/>
              <a:buChar char="•"/>
            </a:pPr>
            <a:endParaRPr lang="en-US" sz="2400" b="1" dirty="0">
              <a:solidFill>
                <a:srgbClr val="FFFFFF"/>
              </a:solidFill>
              <a:latin typeface="Segoe UI" pitchFamily="34" charset="0"/>
              <a:ea typeface="Segoe UI" pitchFamily="34" charset="0"/>
              <a:cs typeface="Segoe UI" pitchFamily="34" charset="0"/>
            </a:endParaRPr>
          </a:p>
          <a:p>
            <a:pPr marL="342900" indent="-342900" defTabSz="1827393" fontAlgn="base">
              <a:spcBef>
                <a:spcPct val="0"/>
              </a:spcBef>
              <a:spcAft>
                <a:spcPct val="0"/>
              </a:spcAft>
              <a:buFont typeface="Arial" pitchFamily="34" charset="0"/>
              <a:buChar char="•"/>
            </a:pPr>
            <a:endParaRPr lang="en-IN" sz="2400" b="1" dirty="0">
              <a:solidFill>
                <a:srgbClr val="FFFFFF"/>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65218772"/>
      </p:ext>
    </p:extLst>
  </p:cSld>
  <p:clrMapOvr>
    <a:masterClrMapping/>
  </p:clrMapOvr>
  <p:transition>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lang="en-US" sz="4950" dirty="0"/>
              <a:t>Recruitment </a:t>
            </a:r>
            <a:r>
              <a:rPr lang="en-US" sz="4950" dirty="0" smtClean="0"/>
              <a:t>Dashboard</a:t>
            </a:r>
            <a:endParaRPr lang="en-IN" sz="4950" dirty="0"/>
          </a:p>
        </p:txBody>
      </p:sp>
      <p:pic>
        <p:nvPicPr>
          <p:cNvPr id="4" name="Picture 3"/>
          <p:cNvPicPr/>
          <p:nvPr/>
        </p:nvPicPr>
        <p:blipFill>
          <a:blip r:embed="rId2"/>
          <a:stretch>
            <a:fillRect/>
          </a:stretch>
        </p:blipFill>
        <p:spPr>
          <a:xfrm>
            <a:off x="2305050" y="2552700"/>
            <a:ext cx="13696950" cy="7200899"/>
          </a:xfrm>
          <a:prstGeom prst="rect">
            <a:avLst/>
          </a:prstGeom>
        </p:spPr>
      </p:pic>
    </p:spTree>
    <p:extLst>
      <p:ext uri="{BB962C8B-B14F-4D97-AF65-F5344CB8AC3E}">
        <p14:creationId xmlns:p14="http://schemas.microsoft.com/office/powerpoint/2010/main" val="2776491466"/>
      </p:ext>
    </p:extLst>
  </p:cSld>
  <p:clrMapOvr>
    <a:masterClrMapping/>
  </p:clrMapOvr>
  <p:transition>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lang="en-US" sz="4950" dirty="0" smtClean="0"/>
              <a:t>Recruitment Report</a:t>
            </a:r>
            <a:endParaRPr lang="en-IN" sz="4950" dirty="0"/>
          </a:p>
        </p:txBody>
      </p:sp>
      <p:pic>
        <p:nvPicPr>
          <p:cNvPr id="3" name="Picture 2" descr="C:\Users\Deepa.CEMINDIA.000\AppData\Local\Microsoft\Windows\Temporary Internet Files\Content.Outlook\8ROH27BA\4  Kuwaitization percent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850" y="2457450"/>
            <a:ext cx="15582900" cy="723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50094"/>
      </p:ext>
    </p:extLst>
  </p:cSld>
  <p:clrMapOvr>
    <a:masterClrMapping/>
  </p:clrMapOvr>
  <p:transition>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1807418"/>
          </a:xfrm>
        </p:spPr>
        <p:txBody>
          <a:bodyPr/>
          <a:lstStyle/>
          <a:p>
            <a:r>
              <a:rPr lang="en-IN" sz="4950" dirty="0"/>
              <a:t>Organizational Development</a:t>
            </a:r>
            <a:r>
              <a:rPr lang="en-IN" dirty="0"/>
              <a:t/>
            </a:r>
            <a:br>
              <a:rPr lang="en-IN" dirty="0"/>
            </a:br>
            <a:endParaRPr lang="en-IN" dirty="0"/>
          </a:p>
        </p:txBody>
      </p:sp>
      <p:sp>
        <p:nvSpPr>
          <p:cNvPr id="4" name="Rectangle 3"/>
          <p:cNvSpPr/>
          <p:nvPr/>
        </p:nvSpPr>
        <p:spPr bwMode="auto">
          <a:xfrm>
            <a:off x="1050589" y="3469515"/>
            <a:ext cx="3888593" cy="2217906"/>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Performance Management</a:t>
            </a:r>
          </a:p>
        </p:txBody>
      </p:sp>
      <p:sp>
        <p:nvSpPr>
          <p:cNvPr id="5" name="Rectangle 4"/>
          <p:cNvSpPr/>
          <p:nvPr/>
        </p:nvSpPr>
        <p:spPr bwMode="auto">
          <a:xfrm>
            <a:off x="5049442" y="3450060"/>
            <a:ext cx="7913044" cy="2217906"/>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Organization Development</a:t>
            </a:r>
          </a:p>
        </p:txBody>
      </p:sp>
      <p:sp>
        <p:nvSpPr>
          <p:cNvPr id="6" name="Rectangle 5"/>
          <p:cNvSpPr/>
          <p:nvPr/>
        </p:nvSpPr>
        <p:spPr bwMode="auto">
          <a:xfrm>
            <a:off x="1044094" y="5791194"/>
            <a:ext cx="3888593" cy="221790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Manpower </a:t>
            </a:r>
            <a:r>
              <a:rPr lang="en-IN" sz="2400" b="1" dirty="0" smtClean="0">
                <a:solidFill>
                  <a:srgbClr val="FFFFFF"/>
                </a:solidFill>
                <a:latin typeface="Segoe UI" pitchFamily="34" charset="0"/>
                <a:ea typeface="Segoe UI" pitchFamily="34" charset="0"/>
                <a:cs typeface="Segoe UI" pitchFamily="34" charset="0"/>
              </a:rPr>
              <a:t>Planning /</a:t>
            </a:r>
            <a:endParaRPr lang="en-IN" sz="2400" b="1" dirty="0">
              <a:solidFill>
                <a:srgbClr val="FFFFFF"/>
              </a:solidFill>
              <a:latin typeface="Segoe UI" pitchFamily="34" charset="0"/>
              <a:ea typeface="Segoe UI" pitchFamily="34" charset="0"/>
              <a:cs typeface="Segoe UI" pitchFamily="34" charset="0"/>
            </a:endParaRPr>
          </a:p>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Budgeting</a:t>
            </a:r>
          </a:p>
        </p:txBody>
      </p:sp>
      <p:sp>
        <p:nvSpPr>
          <p:cNvPr id="7" name="Rectangle 6"/>
          <p:cNvSpPr/>
          <p:nvPr/>
        </p:nvSpPr>
        <p:spPr bwMode="auto">
          <a:xfrm>
            <a:off x="5068103" y="5791194"/>
            <a:ext cx="3888593" cy="2217906"/>
          </a:xfrm>
          <a:prstGeom prst="rect">
            <a:avLst/>
          </a:prstGeom>
          <a:solidFill>
            <a:srgbClr val="D80E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Talent Management and Succession Planning</a:t>
            </a:r>
          </a:p>
        </p:txBody>
      </p:sp>
      <p:sp>
        <p:nvSpPr>
          <p:cNvPr id="8" name="Rectangle 7"/>
          <p:cNvSpPr/>
          <p:nvPr/>
        </p:nvSpPr>
        <p:spPr bwMode="auto">
          <a:xfrm>
            <a:off x="9073893" y="5791194"/>
            <a:ext cx="3888593" cy="221790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Career planning &amp; Development</a:t>
            </a:r>
          </a:p>
        </p:txBody>
      </p:sp>
      <p:sp>
        <p:nvSpPr>
          <p:cNvPr id="9" name="Rectangle 8"/>
          <p:cNvSpPr/>
          <p:nvPr/>
        </p:nvSpPr>
        <p:spPr bwMode="auto">
          <a:xfrm>
            <a:off x="13079216" y="3437089"/>
            <a:ext cx="3888593" cy="2217906"/>
          </a:xfrm>
          <a:prstGeom prst="rect">
            <a:avLst/>
          </a:prstGeom>
          <a:solidFill>
            <a:srgbClr val="FFC2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Employee Recognition</a:t>
            </a:r>
          </a:p>
        </p:txBody>
      </p:sp>
      <p:sp>
        <p:nvSpPr>
          <p:cNvPr id="10" name="Rectangle 9"/>
          <p:cNvSpPr/>
          <p:nvPr/>
        </p:nvSpPr>
        <p:spPr bwMode="auto">
          <a:xfrm>
            <a:off x="13075976" y="5771739"/>
            <a:ext cx="3888593" cy="2217906"/>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Transfer / Promotion</a:t>
            </a:r>
          </a:p>
        </p:txBody>
      </p:sp>
    </p:spTree>
    <p:extLst>
      <p:ext uri="{BB962C8B-B14F-4D97-AF65-F5344CB8AC3E}">
        <p14:creationId xmlns:p14="http://schemas.microsoft.com/office/powerpoint/2010/main" val="617406315"/>
      </p:ext>
    </p:extLst>
  </p:cSld>
  <p:clrMapOvr>
    <a:masterClrMapping/>
  </p:clrMapOvr>
  <p:transition>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19501" y="1390651"/>
            <a:ext cx="16727876" cy="685572"/>
          </a:xfrm>
        </p:spPr>
        <p:txBody>
          <a:bodyPr/>
          <a:lstStyle/>
          <a:p>
            <a:r>
              <a:rPr lang="en-US" sz="4950" dirty="0" smtClean="0"/>
              <a:t>About</a:t>
            </a:r>
            <a:r>
              <a:rPr lang="en-US" sz="4950" dirty="0"/>
              <a:t> </a:t>
            </a:r>
            <a:r>
              <a:rPr lang="en-US" sz="4950" dirty="0" smtClean="0"/>
              <a:t>us</a:t>
            </a:r>
            <a:endParaRPr lang="en-US" sz="4950" dirty="0"/>
          </a:p>
        </p:txBody>
      </p:sp>
      <p:sp>
        <p:nvSpPr>
          <p:cNvPr id="8" name="2white gradient"/>
          <p:cNvSpPr/>
          <p:nvPr/>
        </p:nvSpPr>
        <p:spPr>
          <a:xfrm>
            <a:off x="7507453" y="3229049"/>
            <a:ext cx="3240000" cy="2520000"/>
          </a:xfrm>
          <a:prstGeom prst="rect">
            <a:avLst/>
          </a:prstGeom>
          <a:solidFill>
            <a:srgbClr val="FF8C00"/>
          </a:solidFill>
          <a:ln w="3175">
            <a:noFill/>
          </a:ln>
          <a:effectLst/>
        </p:spPr>
        <p:txBody>
          <a:bodyPr vert="horz" wrap="square" lIns="137181" tIns="91456" rIns="137181" bIns="91456" rtlCol="0" anchor="ctr" anchorCtr="0">
            <a:noAutofit/>
          </a:bodyPr>
          <a:lstStyle/>
          <a:p>
            <a:pPr algn="ctr"/>
            <a:r>
              <a:rPr lang="en-GB" b="1" dirty="0" smtClean="0">
                <a:latin typeface="Segoe UI" pitchFamily="34" charset="0"/>
                <a:ea typeface="Segoe UI" pitchFamily="34" charset="0"/>
                <a:cs typeface="Segoe UI" pitchFamily="34" charset="0"/>
              </a:rPr>
              <a:t>12 offices </a:t>
            </a:r>
            <a:r>
              <a:rPr lang="en-GB" b="1" dirty="0">
                <a:latin typeface="Segoe UI" pitchFamily="34" charset="0"/>
                <a:ea typeface="Segoe UI" pitchFamily="34" charset="0"/>
                <a:cs typeface="Segoe UI" pitchFamily="34" charset="0"/>
              </a:rPr>
              <a:t>in 8 International </a:t>
            </a:r>
            <a:r>
              <a:rPr lang="en-GB" b="1" dirty="0" smtClean="0">
                <a:latin typeface="Segoe UI" pitchFamily="34" charset="0"/>
                <a:ea typeface="Segoe UI" pitchFamily="34" charset="0"/>
                <a:cs typeface="Segoe UI" pitchFamily="34" charset="0"/>
              </a:rPr>
              <a:t>locations</a:t>
            </a:r>
            <a:endParaRPr lang="en-GB" b="1" dirty="0">
              <a:latin typeface="Segoe UI" pitchFamily="34" charset="0"/>
              <a:ea typeface="Segoe UI" pitchFamily="34" charset="0"/>
              <a:cs typeface="Segoe UI" pitchFamily="34" charset="0"/>
            </a:endParaRPr>
          </a:p>
        </p:txBody>
      </p:sp>
      <p:sp>
        <p:nvSpPr>
          <p:cNvPr id="10" name="white gradient"/>
          <p:cNvSpPr/>
          <p:nvPr/>
        </p:nvSpPr>
        <p:spPr>
          <a:xfrm>
            <a:off x="10846383" y="5846251"/>
            <a:ext cx="3240000" cy="2520000"/>
          </a:xfrm>
          <a:prstGeom prst="rect">
            <a:avLst/>
          </a:prstGeom>
          <a:solidFill>
            <a:srgbClr val="FF0000"/>
          </a:solidFill>
          <a:ln w="3175">
            <a:noFill/>
          </a:ln>
          <a:effectLst/>
        </p:spPr>
        <p:txBody>
          <a:bodyPr vert="horz" wrap="square" lIns="137181" tIns="91456" rIns="137181" bIns="91456" rtlCol="0" anchor="ctr" anchorCtr="0">
            <a:noAutofit/>
          </a:bodyPr>
          <a:lstStyle/>
          <a:p>
            <a:pPr algn="ctr"/>
            <a:r>
              <a:rPr lang="en-US" b="1" dirty="0" smtClean="0">
                <a:latin typeface="Segoe UI" pitchFamily="34" charset="0"/>
                <a:ea typeface="Segoe UI" pitchFamily="34" charset="0"/>
                <a:cs typeface="Segoe UI" pitchFamily="34" charset="0"/>
              </a:rPr>
              <a:t>Services to 1.Channel </a:t>
            </a:r>
          </a:p>
          <a:p>
            <a:pPr algn="ctr"/>
            <a:r>
              <a:rPr lang="en-US" b="1" dirty="0" smtClean="0">
                <a:latin typeface="Segoe UI" pitchFamily="34" charset="0"/>
                <a:ea typeface="Segoe UI" pitchFamily="34" charset="0"/>
                <a:cs typeface="Segoe UI" pitchFamily="34" charset="0"/>
              </a:rPr>
              <a:t>  2.End users</a:t>
            </a:r>
            <a:endParaRPr lang="en-US" b="1" dirty="0">
              <a:latin typeface="Segoe UI" pitchFamily="34" charset="0"/>
              <a:ea typeface="Segoe UI" pitchFamily="34" charset="0"/>
              <a:cs typeface="Segoe UI" pitchFamily="34" charset="0"/>
            </a:endParaRPr>
          </a:p>
        </p:txBody>
      </p:sp>
      <p:sp>
        <p:nvSpPr>
          <p:cNvPr id="11" name="3white gradient"/>
          <p:cNvSpPr/>
          <p:nvPr/>
        </p:nvSpPr>
        <p:spPr>
          <a:xfrm>
            <a:off x="10827333" y="3215011"/>
            <a:ext cx="3240000" cy="2520000"/>
          </a:xfrm>
          <a:prstGeom prst="rect">
            <a:avLst/>
          </a:prstGeom>
          <a:solidFill>
            <a:srgbClr val="1BA1E2"/>
          </a:solidFill>
          <a:ln w="3175">
            <a:noFill/>
          </a:ln>
          <a:effectLst/>
        </p:spPr>
        <p:txBody>
          <a:bodyPr vert="horz" wrap="square" lIns="137181" tIns="91456" rIns="137181" bIns="91456" rtlCol="0" anchor="ctr" anchorCtr="0">
            <a:noAutofit/>
          </a:bodyPr>
          <a:lstStyle/>
          <a:p>
            <a:pPr algn="ctr"/>
            <a:r>
              <a:rPr lang="en-GB" b="1" dirty="0">
                <a:ea typeface="Segoe UI" pitchFamily="34" charset="0"/>
                <a:cs typeface="Segoe UI" pitchFamily="34" charset="0"/>
              </a:rPr>
              <a:t>ISO 9001-2008 </a:t>
            </a:r>
            <a:r>
              <a:rPr lang="en-GB" b="1" dirty="0" smtClean="0">
                <a:ea typeface="Segoe UI" pitchFamily="34" charset="0"/>
                <a:cs typeface="Segoe UI" pitchFamily="34" charset="0"/>
              </a:rPr>
              <a:t>Certification</a:t>
            </a:r>
            <a:endParaRPr lang="en-GB" b="1" dirty="0">
              <a:ea typeface="Segoe UI" pitchFamily="34" charset="0"/>
              <a:cs typeface="Segoe UI" pitchFamily="34" charset="0"/>
            </a:endParaRPr>
          </a:p>
        </p:txBody>
      </p:sp>
      <p:sp>
        <p:nvSpPr>
          <p:cNvPr id="12" name="4white gradient"/>
          <p:cNvSpPr/>
          <p:nvPr/>
        </p:nvSpPr>
        <p:spPr>
          <a:xfrm>
            <a:off x="7504519" y="5844305"/>
            <a:ext cx="3240000" cy="2520000"/>
          </a:xfrm>
          <a:prstGeom prst="rect">
            <a:avLst/>
          </a:prstGeom>
          <a:solidFill>
            <a:srgbClr val="002050"/>
          </a:solidFill>
          <a:ln w="3175">
            <a:noFill/>
          </a:ln>
          <a:effectLst/>
        </p:spPr>
        <p:txBody>
          <a:bodyPr vert="horz" wrap="square" lIns="137181" tIns="91456" rIns="137181" bIns="91456" rtlCol="0" anchor="ctr" anchorCtr="0">
            <a:noAutofit/>
          </a:bodyPr>
          <a:lstStyle/>
          <a:p>
            <a:pPr algn="ctr"/>
            <a:r>
              <a:rPr lang="en-GB" b="1" dirty="0">
                <a:latin typeface="Segoe UI" pitchFamily="34" charset="0"/>
                <a:ea typeface="Segoe UI" pitchFamily="34" charset="0"/>
                <a:cs typeface="Segoe UI" pitchFamily="34" charset="0"/>
              </a:rPr>
              <a:t>Development Centre in India</a:t>
            </a:r>
          </a:p>
        </p:txBody>
      </p:sp>
      <p:sp>
        <p:nvSpPr>
          <p:cNvPr id="9" name="1white gradient"/>
          <p:cNvSpPr/>
          <p:nvPr/>
        </p:nvSpPr>
        <p:spPr>
          <a:xfrm>
            <a:off x="4173072" y="3227704"/>
            <a:ext cx="3240000" cy="2520000"/>
          </a:xfrm>
          <a:prstGeom prst="rect">
            <a:avLst/>
          </a:prstGeom>
          <a:solidFill>
            <a:srgbClr val="7BBE1C"/>
          </a:solidFill>
          <a:ln w="3175">
            <a:noFill/>
          </a:ln>
          <a:effectLst/>
        </p:spPr>
        <p:txBody>
          <a:bodyPr vert="horz" wrap="square" lIns="137181" tIns="91456" rIns="137181" bIns="91456" rtlCol="0" anchor="ctr" anchorCtr="0">
            <a:noAutofit/>
          </a:bodyPr>
          <a:lstStyle/>
          <a:p>
            <a:pPr algn="ctr"/>
            <a:r>
              <a:rPr lang="en-GB" b="1" dirty="0">
                <a:latin typeface="Segoe UI" pitchFamily="34" charset="0"/>
                <a:ea typeface="Segoe UI" pitchFamily="34" charset="0"/>
                <a:cs typeface="Segoe UI" pitchFamily="34" charset="0"/>
              </a:rPr>
              <a:t>97.7% Customer </a:t>
            </a:r>
            <a:r>
              <a:rPr lang="en-GB" b="1" dirty="0" smtClean="0">
                <a:latin typeface="Segoe UI" pitchFamily="34" charset="0"/>
                <a:ea typeface="Segoe UI" pitchFamily="34" charset="0"/>
                <a:cs typeface="Segoe UI" pitchFamily="34" charset="0"/>
              </a:rPr>
              <a:t>Satisfaction</a:t>
            </a:r>
            <a:endParaRPr lang="en-GB" b="1" dirty="0">
              <a:latin typeface="Segoe UI" pitchFamily="34" charset="0"/>
              <a:ea typeface="Segoe UI" pitchFamily="34" charset="0"/>
              <a:cs typeface="Segoe UI" pitchFamily="34" charset="0"/>
            </a:endParaRPr>
          </a:p>
        </p:txBody>
      </p:sp>
      <p:sp>
        <p:nvSpPr>
          <p:cNvPr id="25" name="1white gradient"/>
          <p:cNvSpPr/>
          <p:nvPr/>
        </p:nvSpPr>
        <p:spPr>
          <a:xfrm>
            <a:off x="841137" y="3246754"/>
            <a:ext cx="3240000" cy="2520000"/>
          </a:xfrm>
          <a:prstGeom prst="rect">
            <a:avLst/>
          </a:prstGeom>
          <a:solidFill>
            <a:srgbClr val="002050"/>
          </a:solidFill>
          <a:ln w="3175">
            <a:noFill/>
          </a:ln>
          <a:effectLst/>
        </p:spPr>
        <p:txBody>
          <a:bodyPr vert="horz" wrap="square" lIns="137181" tIns="91456" rIns="137181" bIns="91456" rtlCol="0" anchor="ctr" anchorCtr="0">
            <a:noAutofit/>
          </a:bodyPr>
          <a:lstStyle/>
          <a:p>
            <a:pPr algn="ctr"/>
            <a:r>
              <a:rPr lang="en-GB" b="1" dirty="0" smtClean="0">
                <a:latin typeface="Segoe UI" pitchFamily="34" charset="0"/>
                <a:ea typeface="Segoe UI" pitchFamily="34" charset="0"/>
                <a:cs typeface="Segoe UI" pitchFamily="34" charset="0"/>
              </a:rPr>
              <a:t>Established in 2003</a:t>
            </a:r>
            <a:endParaRPr lang="en-GB" b="1" dirty="0">
              <a:latin typeface="Segoe UI" pitchFamily="34" charset="0"/>
              <a:ea typeface="Segoe UI" pitchFamily="34" charset="0"/>
              <a:cs typeface="Segoe UI" pitchFamily="34" charset="0"/>
            </a:endParaRPr>
          </a:p>
        </p:txBody>
      </p:sp>
      <p:sp>
        <p:nvSpPr>
          <p:cNvPr id="26" name="4white gradient"/>
          <p:cNvSpPr/>
          <p:nvPr/>
        </p:nvSpPr>
        <p:spPr>
          <a:xfrm>
            <a:off x="4188319" y="5846251"/>
            <a:ext cx="3240000" cy="2520000"/>
          </a:xfrm>
          <a:prstGeom prst="rect">
            <a:avLst/>
          </a:prstGeom>
          <a:solidFill>
            <a:srgbClr val="FFC000"/>
          </a:solidFill>
          <a:ln w="3175">
            <a:noFill/>
          </a:ln>
          <a:effectLst/>
        </p:spPr>
        <p:txBody>
          <a:bodyPr vert="horz" wrap="square" lIns="137181" tIns="91456" rIns="137181" bIns="91456" rtlCol="0" anchor="ctr" anchorCtr="0">
            <a:noAutofit/>
          </a:bodyPr>
          <a:lstStyle/>
          <a:p>
            <a:pPr algn="ctr"/>
            <a:r>
              <a:rPr lang="en-GB" b="1" dirty="0" smtClean="0">
                <a:latin typeface="Segoe UI" pitchFamily="34" charset="0"/>
                <a:ea typeface="Segoe UI" pitchFamily="34" charset="0"/>
                <a:cs typeface="Segoe UI" pitchFamily="34" charset="0"/>
              </a:rPr>
              <a:t>Good CSR &amp; Value </a:t>
            </a:r>
            <a:r>
              <a:rPr lang="en-GB" b="1" dirty="0">
                <a:latin typeface="Segoe UI" pitchFamily="34" charset="0"/>
                <a:ea typeface="Segoe UI" pitchFamily="34" charset="0"/>
                <a:cs typeface="Segoe UI" pitchFamily="34" charset="0"/>
              </a:rPr>
              <a:t>S</a:t>
            </a:r>
            <a:r>
              <a:rPr lang="en-GB" b="1" dirty="0" smtClean="0">
                <a:latin typeface="Segoe UI" pitchFamily="34" charset="0"/>
                <a:ea typeface="Segoe UI" pitchFamily="34" charset="0"/>
                <a:cs typeface="Segoe UI" pitchFamily="34" charset="0"/>
              </a:rPr>
              <a:t>ystem</a:t>
            </a:r>
            <a:endParaRPr lang="en-GB" b="1" dirty="0">
              <a:latin typeface="Segoe UI" pitchFamily="34" charset="0"/>
              <a:ea typeface="Segoe UI" pitchFamily="34" charset="0"/>
              <a:cs typeface="Segoe UI" pitchFamily="34" charset="0"/>
            </a:endParaRPr>
          </a:p>
        </p:txBody>
      </p:sp>
      <p:sp>
        <p:nvSpPr>
          <p:cNvPr id="27" name="4white gradient"/>
          <p:cNvSpPr/>
          <p:nvPr/>
        </p:nvSpPr>
        <p:spPr>
          <a:xfrm>
            <a:off x="857174" y="5844305"/>
            <a:ext cx="3240000" cy="2520000"/>
          </a:xfrm>
          <a:prstGeom prst="rect">
            <a:avLst/>
          </a:prstGeom>
          <a:solidFill>
            <a:srgbClr val="FF5310"/>
          </a:solidFill>
          <a:ln w="3175">
            <a:noFill/>
          </a:ln>
          <a:effectLst/>
        </p:spPr>
        <p:txBody>
          <a:bodyPr vert="horz" wrap="square" lIns="137181" tIns="91456" rIns="137181" bIns="91456" rtlCol="0" anchor="ctr" anchorCtr="0">
            <a:noAutofit/>
          </a:bodyPr>
          <a:lstStyle/>
          <a:p>
            <a:pPr algn="ctr"/>
            <a:endParaRPr lang="en-GB" b="1" dirty="0" smtClean="0">
              <a:latin typeface="Segoe UI" pitchFamily="34" charset="0"/>
              <a:ea typeface="Segoe UI" pitchFamily="34" charset="0"/>
              <a:cs typeface="Segoe UI" pitchFamily="34" charset="0"/>
            </a:endParaRPr>
          </a:p>
          <a:p>
            <a:pPr algn="ctr"/>
            <a:r>
              <a:rPr lang="en-GB" b="1" dirty="0" smtClean="0">
                <a:latin typeface="Segoe UI" pitchFamily="34" charset="0"/>
                <a:ea typeface="Segoe UI" pitchFamily="34" charset="0"/>
                <a:cs typeface="Segoe UI" pitchFamily="34" charset="0"/>
              </a:rPr>
              <a:t>265 Customers in 19 Industries</a:t>
            </a:r>
          </a:p>
          <a:p>
            <a:pPr algn="ctr"/>
            <a:endParaRPr lang="en-GB" b="1" dirty="0">
              <a:latin typeface="Segoe UI" pitchFamily="34" charset="0"/>
              <a:ea typeface="Segoe UI" pitchFamily="34" charset="0"/>
              <a:cs typeface="Segoe UI" pitchFamily="34" charset="0"/>
            </a:endParaRPr>
          </a:p>
        </p:txBody>
      </p:sp>
      <p:sp>
        <p:nvSpPr>
          <p:cNvPr id="28" name="3white gradient"/>
          <p:cNvSpPr/>
          <p:nvPr/>
        </p:nvSpPr>
        <p:spPr>
          <a:xfrm>
            <a:off x="14162292" y="3234061"/>
            <a:ext cx="3240000" cy="2520000"/>
          </a:xfrm>
          <a:prstGeom prst="rect">
            <a:avLst/>
          </a:prstGeom>
          <a:solidFill>
            <a:srgbClr val="7FBA00"/>
          </a:solidFill>
          <a:ln w="3175">
            <a:noFill/>
          </a:ln>
          <a:effectLst/>
        </p:spPr>
        <p:txBody>
          <a:bodyPr vert="horz" wrap="square" lIns="137181" tIns="91456" rIns="137181" bIns="91456" rtlCol="0" anchor="ctr" anchorCtr="0">
            <a:noAutofit/>
          </a:bodyPr>
          <a:lstStyle/>
          <a:p>
            <a:pPr algn="ctr"/>
            <a:r>
              <a:rPr lang="en-GB" b="1" dirty="0" smtClean="0">
                <a:latin typeface="Segoe UI" pitchFamily="34" charset="0"/>
                <a:ea typeface="Segoe UI" pitchFamily="34" charset="0"/>
                <a:cs typeface="Segoe UI" pitchFamily="34" charset="0"/>
              </a:rPr>
              <a:t>CAGR: 89%</a:t>
            </a:r>
            <a:endParaRPr lang="en-GB" b="1" dirty="0">
              <a:latin typeface="Segoe UI" pitchFamily="34" charset="0"/>
              <a:ea typeface="Segoe UI" pitchFamily="34" charset="0"/>
              <a:cs typeface="Segoe UI" pitchFamily="34" charset="0"/>
            </a:endParaRPr>
          </a:p>
        </p:txBody>
      </p:sp>
      <p:sp>
        <p:nvSpPr>
          <p:cNvPr id="13" name="white gradient">
            <a:hlinkClick r:id="rId3" action="ppaction://hlinksldjump"/>
          </p:cNvPr>
          <p:cNvSpPr/>
          <p:nvPr/>
        </p:nvSpPr>
        <p:spPr>
          <a:xfrm>
            <a:off x="14162292" y="5846251"/>
            <a:ext cx="3240000" cy="2518054"/>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w="3175">
            <a:noFill/>
          </a:ln>
          <a:effectLst/>
        </p:spPr>
        <p:txBody>
          <a:bodyPr vert="horz" wrap="square" lIns="137181" tIns="91456" rIns="137181" bIns="91456" rtlCol="0" anchor="ctr" anchorCtr="0">
            <a:noAutofit/>
          </a:bodyPr>
          <a:lstStyle/>
          <a:p>
            <a:pPr algn="ctr"/>
            <a:endParaRPr lang="en-US" sz="7900" b="1"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53409269"/>
      </p:ext>
    </p:extLst>
  </p:cSld>
  <p:clrMapOvr>
    <a:masterClrMapping/>
  </p:clrMapOvr>
  <p:transition>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1807418"/>
          </a:xfrm>
        </p:spPr>
        <p:txBody>
          <a:bodyPr/>
          <a:lstStyle/>
          <a:p>
            <a:r>
              <a:rPr lang="en-IN" sz="4950" dirty="0"/>
              <a:t>Manpower </a:t>
            </a:r>
            <a:r>
              <a:rPr lang="en-IN" sz="4950" dirty="0" smtClean="0"/>
              <a:t>Planning/Budgeting</a:t>
            </a:r>
            <a:r>
              <a:rPr lang="en-IN" dirty="0"/>
              <a:t/>
            </a:r>
            <a:br>
              <a:rPr lang="en-IN" dirty="0"/>
            </a:br>
            <a:endParaRPr lang="en-IN"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9099" y="2190751"/>
            <a:ext cx="10018800" cy="7848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9629714"/>
      </p:ext>
    </p:extLst>
  </p:cSld>
  <p:clrMapOvr>
    <a:masterClrMapping/>
  </p:clrMapOvr>
  <p:transition>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943582"/>
          </a:xfrm>
        </p:spPr>
        <p:txBody>
          <a:bodyPr/>
          <a:lstStyle/>
          <a:p>
            <a:r>
              <a:rPr lang="en-IN" sz="4950" dirty="0"/>
              <a:t>Manpower Planning/Budgeting</a:t>
            </a:r>
            <a:r>
              <a:rPr lang="en-IN" dirty="0"/>
              <a:t/>
            </a:r>
            <a:br>
              <a:rPr lang="en-IN" dirty="0"/>
            </a:br>
            <a:endParaRPr lang="en-IN" dirty="0"/>
          </a:p>
        </p:txBody>
      </p:sp>
      <p:grpSp>
        <p:nvGrpSpPr>
          <p:cNvPr id="4" name="Group 3"/>
          <p:cNvGrpSpPr/>
          <p:nvPr/>
        </p:nvGrpSpPr>
        <p:grpSpPr>
          <a:xfrm>
            <a:off x="1796923" y="2969968"/>
            <a:ext cx="14517213" cy="6392901"/>
            <a:chOff x="1146574" y="1413285"/>
            <a:chExt cx="6696364" cy="4398815"/>
          </a:xfrm>
        </p:grpSpPr>
        <p:sp>
          <p:nvSpPr>
            <p:cNvPr id="5" name="Rectangle 4"/>
            <p:cNvSpPr/>
            <p:nvPr/>
          </p:nvSpPr>
          <p:spPr>
            <a:xfrm>
              <a:off x="3394605" y="1413285"/>
              <a:ext cx="2202838" cy="1154754"/>
            </a:xfrm>
            <a:prstGeom prst="rect">
              <a:avLst/>
            </a:prstGeom>
            <a:solidFill>
              <a:srgbClr val="FFC000"/>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400" b="1" i="0" u="none" strike="noStrike" kern="0" cap="none" spc="0" normalizeH="0" baseline="0" noProof="0" dirty="0" smtClean="0">
                  <a:ln>
                    <a:noFill/>
                  </a:ln>
                  <a:solidFill>
                    <a:prstClr val="white"/>
                  </a:solidFill>
                  <a:effectLst/>
                  <a:uLnTx/>
                  <a:uFillTx/>
                  <a:ea typeface="+mn-ea"/>
                  <a:cs typeface="+mn-cs"/>
                </a:rPr>
                <a:t>Budgeting</a:t>
              </a:r>
              <a:endParaRPr kumimoji="0" lang="en-US" sz="2400" b="1" i="0" u="none" strike="noStrike" kern="0" cap="none" spc="0" normalizeH="0" baseline="0" noProof="0" dirty="0" smtClean="0">
                <a:ln>
                  <a:noFill/>
                </a:ln>
                <a:solidFill>
                  <a:prstClr val="white"/>
                </a:solidFill>
                <a:effectLst/>
                <a:uLnTx/>
                <a:uFillTx/>
                <a:ea typeface="+mn-ea"/>
                <a:cs typeface="+mn-cs"/>
              </a:endParaRPr>
            </a:p>
          </p:txBody>
        </p:sp>
        <p:sp>
          <p:nvSpPr>
            <p:cNvPr id="6" name="Rectangle 5"/>
            <p:cNvSpPr/>
            <p:nvPr/>
          </p:nvSpPr>
          <p:spPr>
            <a:xfrm>
              <a:off x="1147832" y="1413285"/>
              <a:ext cx="2202838" cy="1154754"/>
            </a:xfrm>
            <a:prstGeom prst="rect">
              <a:avLst/>
            </a:prstGeom>
            <a:solidFill>
              <a:srgbClr val="00B0F0"/>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400" b="1" i="0" u="none" strike="noStrike" kern="0" cap="none" spc="0" normalizeH="0" baseline="0" noProof="0" dirty="0" smtClean="0">
                  <a:ln>
                    <a:noFill/>
                  </a:ln>
                  <a:solidFill>
                    <a:prstClr val="white"/>
                  </a:solidFill>
                  <a:effectLst/>
                  <a:uLnTx/>
                  <a:uFillTx/>
                  <a:ea typeface="+mn-ea"/>
                  <a:cs typeface="+mn-cs"/>
                </a:rPr>
                <a:t>Expertise built in</a:t>
              </a:r>
            </a:p>
          </p:txBody>
        </p:sp>
        <p:sp>
          <p:nvSpPr>
            <p:cNvPr id="7" name="Rectangle 6"/>
            <p:cNvSpPr/>
            <p:nvPr/>
          </p:nvSpPr>
          <p:spPr>
            <a:xfrm>
              <a:off x="5640100" y="1413285"/>
              <a:ext cx="2202838" cy="1154754"/>
            </a:xfrm>
            <a:prstGeom prst="rect">
              <a:avLst/>
            </a:prstGeom>
            <a:solidFill>
              <a:srgbClr val="92D050"/>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2400" b="1" kern="0" dirty="0">
                  <a:solidFill>
                    <a:prstClr val="white"/>
                  </a:solidFill>
                </a:rPr>
                <a:t>Built for business execution</a:t>
              </a:r>
              <a:endParaRPr lang="en-US" sz="2400" b="1" kern="0" dirty="0">
                <a:solidFill>
                  <a:prstClr val="white"/>
                </a:solidFill>
              </a:endParaRPr>
            </a:p>
          </p:txBody>
        </p:sp>
        <p:sp>
          <p:nvSpPr>
            <p:cNvPr id="8" name="Rectangle 7"/>
            <p:cNvSpPr/>
            <p:nvPr/>
          </p:nvSpPr>
          <p:spPr>
            <a:xfrm>
              <a:off x="5636623" y="2619141"/>
              <a:ext cx="2202838" cy="3192958"/>
            </a:xfrm>
            <a:prstGeom prst="rect">
              <a:avLst/>
            </a:prstGeom>
            <a:solidFill>
              <a:srgbClr val="92D050"/>
            </a:solidFill>
            <a:ln w="25400" cap="flat" cmpd="sng" algn="ctr">
              <a:solidFill>
                <a:srgbClr val="4F81BD">
                  <a:shade val="50000"/>
                </a:srgbClr>
              </a:solidFill>
              <a:prstDash val="solid"/>
            </a:ln>
            <a:effectLst/>
          </p:spPr>
          <p:txBody>
            <a:bodyPr rtlCol="0" anchor="ctr"/>
            <a:lstStyle/>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endParaRPr kumimoji="0" lang="en-IN" sz="2400" b="1" i="0" u="none" strike="noStrike" kern="0" cap="none" spc="0" normalizeH="0" baseline="0" noProof="0" dirty="0" smtClean="0">
                <a:ln>
                  <a:noFill/>
                </a:ln>
                <a:solidFill>
                  <a:prstClr val="white"/>
                </a:solidFill>
                <a:effectLst/>
                <a:uLnTx/>
                <a:uFillTx/>
                <a:ea typeface="+mn-ea"/>
                <a:cs typeface="+mn-cs"/>
              </a:endParaRPr>
            </a:p>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r>
                <a:rPr kumimoji="0" lang="en-IN" sz="2400" b="1" i="0" u="none" strike="noStrike" kern="0" cap="none" spc="0" normalizeH="0" baseline="0" noProof="0" dirty="0" smtClean="0">
                  <a:ln>
                    <a:noFill/>
                  </a:ln>
                  <a:solidFill>
                    <a:prstClr val="white"/>
                  </a:solidFill>
                  <a:effectLst/>
                  <a:uLnTx/>
                  <a:uFillTx/>
                  <a:ea typeface="+mn-ea"/>
                  <a:cs typeface="+mn-cs"/>
                </a:rPr>
                <a:t>Proper planning results in improved short- and long-term recruiting, succession, learning, development, performance, and other workforce initiatives</a:t>
              </a:r>
            </a:p>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endParaRPr kumimoji="0" lang="en-IN" sz="2400" b="1" i="0" u="none" strike="noStrike" kern="0" cap="none" spc="0" normalizeH="0" baseline="0" noProof="0" dirty="0" smtClean="0">
                <a:ln>
                  <a:noFill/>
                </a:ln>
                <a:solidFill>
                  <a:prstClr val="white"/>
                </a:solidFill>
                <a:effectLst/>
                <a:uLnTx/>
                <a:uFillTx/>
                <a:ea typeface="+mn-ea"/>
                <a:cs typeface="+mn-cs"/>
              </a:endParaRPr>
            </a:p>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endParaRPr lang="en-US" sz="2400" b="1" kern="0" dirty="0">
                <a:solidFill>
                  <a:prstClr val="white"/>
                </a:solidFill>
              </a:endParaRPr>
            </a:p>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endParaRPr kumimoji="0" lang="en-US" sz="2400" b="1" i="0" u="none" strike="noStrike" kern="0" cap="none" spc="0" normalizeH="0" baseline="0" noProof="0" dirty="0" smtClean="0">
                <a:ln>
                  <a:noFill/>
                </a:ln>
                <a:solidFill>
                  <a:prstClr val="white"/>
                </a:solidFill>
                <a:effectLst/>
                <a:uLnTx/>
                <a:uFillTx/>
                <a:ea typeface="+mn-ea"/>
                <a:cs typeface="+mn-cs"/>
              </a:endParaRPr>
            </a:p>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endParaRPr lang="en-US" sz="2400" b="1" kern="0" dirty="0">
                <a:solidFill>
                  <a:prstClr val="white"/>
                </a:solidFill>
              </a:endParaRPr>
            </a:p>
            <a:p>
              <a:pPr marR="0" lvl="0" defTabSz="914400" eaLnBrk="1" fontAlgn="auto" latinLnBrk="0" hangingPunct="1">
                <a:lnSpc>
                  <a:spcPct val="100000"/>
                </a:lnSpc>
                <a:spcBef>
                  <a:spcPts val="0"/>
                </a:spcBef>
                <a:spcAft>
                  <a:spcPts val="0"/>
                </a:spcAft>
                <a:buClrTx/>
                <a:buSzTx/>
                <a:tabLst/>
                <a:defRPr/>
              </a:pPr>
              <a:endParaRPr kumimoji="0" lang="en-US" sz="2400" b="1" i="0" u="none" strike="noStrike" kern="0" cap="none" spc="0" normalizeH="0" baseline="0" noProof="0" dirty="0" smtClean="0">
                <a:ln>
                  <a:noFill/>
                </a:ln>
                <a:solidFill>
                  <a:prstClr val="white"/>
                </a:solidFill>
                <a:effectLst/>
                <a:uLnTx/>
                <a:uFillTx/>
                <a:ea typeface="+mn-ea"/>
                <a:cs typeface="+mn-cs"/>
              </a:endParaRPr>
            </a:p>
          </p:txBody>
        </p:sp>
        <p:sp>
          <p:nvSpPr>
            <p:cNvPr id="9" name="Rectangle 8"/>
            <p:cNvSpPr/>
            <p:nvPr/>
          </p:nvSpPr>
          <p:spPr>
            <a:xfrm>
              <a:off x="3394605" y="2619142"/>
              <a:ext cx="2202838" cy="3192958"/>
            </a:xfrm>
            <a:prstGeom prst="rect">
              <a:avLst/>
            </a:prstGeom>
            <a:solidFill>
              <a:srgbClr val="FFC211"/>
            </a:solidFill>
            <a:ln w="25400" cap="flat" cmpd="sng" algn="ctr">
              <a:solidFill>
                <a:srgbClr val="4F81BD">
                  <a:shade val="50000"/>
                </a:srgbClr>
              </a:solidFill>
              <a:prstDash val="solid"/>
            </a:ln>
            <a:effectLst/>
          </p:spPr>
          <p:txBody>
            <a:bodyPr rtlCol="0" anchor="ctr"/>
            <a:lstStyle/>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endParaRPr lang="en-IN" sz="2400" b="1" kern="0" dirty="0" smtClean="0">
                <a:solidFill>
                  <a:prstClr val="white"/>
                </a:solidFill>
              </a:endParaRPr>
            </a:p>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endParaRPr lang="en-IN" sz="2400" b="1" kern="0" dirty="0">
                <a:solidFill>
                  <a:prstClr val="white"/>
                </a:solidFill>
              </a:endParaRPr>
            </a:p>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endParaRPr lang="en-IN" sz="2400" b="1" kern="0" dirty="0" smtClean="0">
                <a:solidFill>
                  <a:prstClr val="white"/>
                </a:solidFill>
              </a:endParaRPr>
            </a:p>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endParaRPr lang="en-IN" sz="2400" b="1" kern="0" dirty="0">
                <a:solidFill>
                  <a:prstClr val="white"/>
                </a:solidFill>
              </a:endParaRPr>
            </a:p>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endParaRPr lang="en-IN" sz="2400" b="1" kern="0" dirty="0" smtClean="0">
                <a:solidFill>
                  <a:prstClr val="white"/>
                </a:solidFill>
              </a:endParaRPr>
            </a:p>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r>
                <a:rPr lang="en-IN" sz="2400" b="1" kern="0" dirty="0" smtClean="0">
                  <a:solidFill>
                    <a:prstClr val="white"/>
                  </a:solidFill>
                </a:rPr>
                <a:t>Calculation of cost of the manpower required by the business units and preparation of the manpower plan proposal</a:t>
              </a:r>
            </a:p>
            <a:p>
              <a:pPr marR="0" lvl="0" defTabSz="914400" eaLnBrk="1" fontAlgn="auto" latinLnBrk="0" hangingPunct="1">
                <a:lnSpc>
                  <a:spcPct val="100000"/>
                </a:lnSpc>
                <a:spcBef>
                  <a:spcPts val="0"/>
                </a:spcBef>
                <a:spcAft>
                  <a:spcPts val="0"/>
                </a:spcAft>
                <a:buClrTx/>
                <a:buSzTx/>
                <a:tabLst/>
                <a:defRPr/>
              </a:pPr>
              <a:endParaRPr lang="en-IN" sz="2400" b="1" kern="0" dirty="0" smtClean="0">
                <a:solidFill>
                  <a:prstClr val="white"/>
                </a:solidFill>
              </a:endParaRPr>
            </a:p>
            <a:p>
              <a:pPr marL="342900" lvl="0" indent="-342900" defTabSz="914400">
                <a:buFont typeface="Arial" pitchFamily="34" charset="0"/>
                <a:buChar char="•"/>
                <a:defRPr/>
              </a:pPr>
              <a:r>
                <a:rPr lang="en-IN" sz="2400" b="1" kern="0" dirty="0">
                  <a:solidFill>
                    <a:prstClr val="white"/>
                  </a:solidFill>
                </a:rPr>
                <a:t>Enable what-if analysis to compare various </a:t>
              </a:r>
              <a:r>
                <a:rPr lang="en-IN" sz="2400" b="1" kern="0" dirty="0" smtClean="0">
                  <a:solidFill>
                    <a:prstClr val="white"/>
                  </a:solidFill>
                </a:rPr>
                <a:t>scenarios </a:t>
              </a:r>
            </a:p>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endParaRPr lang="en-US" sz="2400" b="1" kern="0" dirty="0">
                <a:solidFill>
                  <a:prstClr val="white"/>
                </a:solidFill>
              </a:endParaRPr>
            </a:p>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endParaRPr lang="en-US" sz="2400" b="1" kern="0" dirty="0" smtClean="0">
                <a:solidFill>
                  <a:prstClr val="white"/>
                </a:solidFill>
              </a:endParaRPr>
            </a:p>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endParaRPr lang="en-US" sz="2400" b="1" kern="0" dirty="0">
                <a:solidFill>
                  <a:prstClr val="white"/>
                </a:solidFill>
              </a:endParaRPr>
            </a:p>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endParaRPr lang="en-IN" sz="2400" b="1" kern="0" dirty="0" smtClean="0">
                <a:solidFill>
                  <a:prstClr val="white"/>
                </a:solidFill>
              </a:endParaRPr>
            </a:p>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endParaRPr lang="en-US" sz="2400" b="1" kern="0" dirty="0" smtClean="0">
                <a:solidFill>
                  <a:prstClr val="white"/>
                </a:solidFill>
              </a:endParaRPr>
            </a:p>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endParaRPr lang="en-US" sz="2400" b="1" kern="0" dirty="0" smtClean="0">
                <a:solidFill>
                  <a:prstClr val="white"/>
                </a:solidFill>
              </a:endParaRPr>
            </a:p>
          </p:txBody>
        </p:sp>
        <p:sp>
          <p:nvSpPr>
            <p:cNvPr id="10" name="Rectangle 9"/>
            <p:cNvSpPr/>
            <p:nvPr/>
          </p:nvSpPr>
          <p:spPr>
            <a:xfrm>
              <a:off x="1146574" y="2618229"/>
              <a:ext cx="2203582" cy="3193871"/>
            </a:xfrm>
            <a:prstGeom prst="rect">
              <a:avLst/>
            </a:prstGeom>
            <a:solidFill>
              <a:srgbClr val="00B0F0"/>
            </a:solidFill>
            <a:ln w="25400" cap="flat" cmpd="sng" algn="ctr">
              <a:solidFill>
                <a:srgbClr val="4F81BD">
                  <a:shade val="50000"/>
                </a:srgbClr>
              </a:solidFill>
              <a:prstDash val="solid"/>
            </a:ln>
            <a:effectLst/>
          </p:spPr>
          <p:txBody>
            <a:bodyPr rtlCol="0" anchor="ctr"/>
            <a:lstStyle/>
            <a:p>
              <a:pPr marR="0" lvl="0" defTabSz="914400" eaLnBrk="1" fontAlgn="auto" latinLnBrk="0" hangingPunct="1">
                <a:lnSpc>
                  <a:spcPct val="100000"/>
                </a:lnSpc>
                <a:spcBef>
                  <a:spcPts val="0"/>
                </a:spcBef>
                <a:spcAft>
                  <a:spcPts val="0"/>
                </a:spcAft>
                <a:buClrTx/>
                <a:buSzTx/>
                <a:tabLst/>
                <a:defRPr/>
              </a:pPr>
              <a:endParaRPr lang="en-IN" sz="2400" b="1" kern="0" dirty="0" smtClean="0">
                <a:solidFill>
                  <a:prstClr val="white"/>
                </a:solidFill>
              </a:endParaRPr>
            </a:p>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r>
                <a:rPr lang="en-IN" sz="2400" b="1" kern="0" dirty="0" smtClean="0">
                  <a:solidFill>
                    <a:prstClr val="white"/>
                  </a:solidFill>
                </a:rPr>
                <a:t>Proven </a:t>
              </a:r>
              <a:r>
                <a:rPr lang="en-IN" sz="2400" b="1" kern="0" dirty="0">
                  <a:solidFill>
                    <a:prstClr val="white"/>
                  </a:solidFill>
                </a:rPr>
                <a:t>methodology </a:t>
              </a:r>
              <a:endParaRPr lang="en-IN" sz="2400" b="1" kern="0" dirty="0" smtClean="0">
                <a:solidFill>
                  <a:prstClr val="white"/>
                </a:solidFill>
              </a:endParaRPr>
            </a:p>
            <a:p>
              <a:pPr marL="0" marR="0" lvl="0" indent="0" defTabSz="914400" eaLnBrk="1" fontAlgn="auto" latinLnBrk="0" hangingPunct="1">
                <a:lnSpc>
                  <a:spcPct val="100000"/>
                </a:lnSpc>
                <a:spcBef>
                  <a:spcPts val="0"/>
                </a:spcBef>
                <a:spcAft>
                  <a:spcPts val="0"/>
                </a:spcAft>
                <a:buClrTx/>
                <a:buSzTx/>
                <a:buFontTx/>
                <a:buNone/>
                <a:tabLst/>
                <a:defRPr/>
              </a:pPr>
              <a:r>
                <a:rPr lang="en-IN" sz="2400" b="1" kern="0" dirty="0" smtClean="0">
                  <a:solidFill>
                    <a:prstClr val="white"/>
                  </a:solidFill>
                </a:rPr>
                <a:t>    with </a:t>
              </a:r>
              <a:r>
                <a:rPr lang="en-IN" sz="2400" b="1" kern="0" dirty="0">
                  <a:solidFill>
                    <a:prstClr val="white"/>
                  </a:solidFill>
                </a:rPr>
                <a:t>a bank of </a:t>
              </a:r>
              <a:r>
                <a:rPr lang="en-IN" sz="2400" b="1" kern="0" dirty="0" smtClean="0">
                  <a:solidFill>
                    <a:prstClr val="white"/>
                  </a:solidFill>
                </a:rPr>
                <a:t>workforce</a:t>
              </a:r>
            </a:p>
            <a:p>
              <a:pPr marL="0" marR="0" lvl="0" indent="0" defTabSz="914400" eaLnBrk="1" fontAlgn="auto" latinLnBrk="0" hangingPunct="1">
                <a:lnSpc>
                  <a:spcPct val="100000"/>
                </a:lnSpc>
                <a:spcBef>
                  <a:spcPts val="0"/>
                </a:spcBef>
                <a:spcAft>
                  <a:spcPts val="0"/>
                </a:spcAft>
                <a:buClrTx/>
                <a:buSzTx/>
                <a:buFontTx/>
                <a:buNone/>
                <a:tabLst/>
                <a:defRPr/>
              </a:pPr>
              <a:r>
                <a:rPr lang="en-IN" sz="2400" b="1" kern="0" dirty="0" smtClean="0">
                  <a:solidFill>
                    <a:prstClr val="white"/>
                  </a:solidFill>
                </a:rPr>
                <a:t>    risks </a:t>
              </a:r>
              <a:r>
                <a:rPr lang="en-IN" sz="2400" b="1" kern="0" dirty="0">
                  <a:solidFill>
                    <a:prstClr val="white"/>
                  </a:solidFill>
                </a:rPr>
                <a:t>and mitigation </a:t>
              </a:r>
              <a:r>
                <a:rPr lang="en-IN" sz="2400" b="1" kern="0" dirty="0" smtClean="0">
                  <a:solidFill>
                    <a:prstClr val="white"/>
                  </a:solidFill>
                </a:rPr>
                <a:t>                                      </a:t>
              </a:r>
            </a:p>
            <a:p>
              <a:pPr marL="0" marR="0" lvl="0" indent="0" defTabSz="914400" eaLnBrk="1" fontAlgn="auto" latinLnBrk="0" hangingPunct="1">
                <a:lnSpc>
                  <a:spcPct val="100000"/>
                </a:lnSpc>
                <a:spcBef>
                  <a:spcPts val="0"/>
                </a:spcBef>
                <a:spcAft>
                  <a:spcPts val="0"/>
                </a:spcAft>
                <a:buClrTx/>
                <a:buSzTx/>
                <a:buFontTx/>
                <a:buNone/>
                <a:tabLst/>
                <a:defRPr/>
              </a:pPr>
              <a:r>
                <a:rPr lang="en-IN" sz="2400" b="1" kern="0" dirty="0">
                  <a:solidFill>
                    <a:prstClr val="white"/>
                  </a:solidFill>
                </a:rPr>
                <a:t> </a:t>
              </a:r>
              <a:r>
                <a:rPr lang="en-IN" sz="2400" b="1" kern="0" dirty="0" smtClean="0">
                  <a:solidFill>
                    <a:prstClr val="white"/>
                  </a:solidFill>
                </a:rPr>
                <a:t>   strategies </a:t>
              </a:r>
              <a:r>
                <a:rPr lang="en-IN" sz="2400" b="1" kern="0" dirty="0">
                  <a:solidFill>
                    <a:prstClr val="white"/>
                  </a:solidFill>
                </a:rPr>
                <a:t>in designing </a:t>
              </a:r>
              <a:endParaRPr lang="en-IN" sz="2400" b="1" kern="0" dirty="0" smtClean="0">
                <a:solidFill>
                  <a:prstClr val="white"/>
                </a:solidFill>
              </a:endParaRPr>
            </a:p>
            <a:p>
              <a:pPr marL="0" marR="0" lvl="0" indent="0" defTabSz="914400" eaLnBrk="1" fontAlgn="auto" latinLnBrk="0" hangingPunct="1">
                <a:lnSpc>
                  <a:spcPct val="100000"/>
                </a:lnSpc>
                <a:spcBef>
                  <a:spcPts val="0"/>
                </a:spcBef>
                <a:spcAft>
                  <a:spcPts val="0"/>
                </a:spcAft>
                <a:buClrTx/>
                <a:buSzTx/>
                <a:buFontTx/>
                <a:buNone/>
                <a:tabLst/>
                <a:defRPr/>
              </a:pPr>
              <a:r>
                <a:rPr lang="en-IN" sz="2400" b="1" kern="0" dirty="0">
                  <a:solidFill>
                    <a:prstClr val="white"/>
                  </a:solidFill>
                </a:rPr>
                <a:t> </a:t>
              </a:r>
              <a:r>
                <a:rPr lang="en-IN" sz="2400" b="1" kern="0" dirty="0" smtClean="0">
                  <a:solidFill>
                    <a:prstClr val="white"/>
                  </a:solidFill>
                </a:rPr>
                <a:t>   workforce plans</a:t>
              </a:r>
              <a:br>
                <a:rPr lang="en-IN" sz="2400" b="1" kern="0" dirty="0" smtClean="0">
                  <a:solidFill>
                    <a:prstClr val="white"/>
                  </a:solidFill>
                </a:rPr>
              </a:br>
              <a:endParaRPr lang="en-IN" sz="2400" b="1" kern="0" dirty="0" smtClean="0">
                <a:solidFill>
                  <a:prstClr val="white"/>
                </a:solidFill>
              </a:endParaRPr>
            </a:p>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r>
                <a:rPr lang="en-IN" sz="2400" b="1" kern="0" dirty="0" smtClean="0">
                  <a:solidFill>
                    <a:prstClr val="white"/>
                  </a:solidFill>
                </a:rPr>
                <a:t>Developing </a:t>
              </a:r>
              <a:r>
                <a:rPr lang="en-IN" sz="2400" b="1" kern="0" dirty="0">
                  <a:solidFill>
                    <a:prstClr val="white"/>
                  </a:solidFill>
                </a:rPr>
                <a:t>strategic interventions, and defining, integrating, and interpreting workforce information</a:t>
              </a:r>
              <a:endParaRPr lang="en-US" sz="2400" b="1" kern="0" dirty="0">
                <a:solidFill>
                  <a:prstClr val="white"/>
                </a:solidFill>
              </a:endParaRPr>
            </a:p>
          </p:txBody>
        </p:sp>
      </p:grpSp>
    </p:spTree>
    <p:extLst>
      <p:ext uri="{BB962C8B-B14F-4D97-AF65-F5344CB8AC3E}">
        <p14:creationId xmlns:p14="http://schemas.microsoft.com/office/powerpoint/2010/main" val="1750421017"/>
      </p:ext>
    </p:extLst>
  </p:cSld>
  <p:clrMapOvr>
    <a:masterClrMapping/>
  </p:clrMapOvr>
  <p:transition>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1807418"/>
          </a:xfrm>
        </p:spPr>
        <p:txBody>
          <a:bodyPr/>
          <a:lstStyle/>
          <a:p>
            <a:r>
              <a:rPr lang="en-IN" sz="4950" dirty="0"/>
              <a:t>Manpower </a:t>
            </a:r>
            <a:r>
              <a:rPr lang="en-IN" sz="4950" dirty="0" smtClean="0"/>
              <a:t>Planning/Budgeting Dashboard</a:t>
            </a:r>
            <a:r>
              <a:rPr lang="en-IN" dirty="0"/>
              <a:t/>
            </a:r>
            <a:br>
              <a:rPr lang="en-IN" dirty="0"/>
            </a:br>
            <a:endParaRPr lang="en-IN" dirty="0"/>
          </a:p>
        </p:txBody>
      </p:sp>
      <p:pic>
        <p:nvPicPr>
          <p:cNvPr id="11" name="Picture 10"/>
          <p:cNvPicPr/>
          <p:nvPr/>
        </p:nvPicPr>
        <p:blipFill>
          <a:blip r:embed="rId2"/>
          <a:stretch>
            <a:fillRect/>
          </a:stretch>
        </p:blipFill>
        <p:spPr>
          <a:xfrm>
            <a:off x="2209800" y="2514600"/>
            <a:ext cx="13849350" cy="7277100"/>
          </a:xfrm>
          <a:prstGeom prst="rect">
            <a:avLst/>
          </a:prstGeom>
        </p:spPr>
      </p:pic>
    </p:spTree>
    <p:extLst>
      <p:ext uri="{BB962C8B-B14F-4D97-AF65-F5344CB8AC3E}">
        <p14:creationId xmlns:p14="http://schemas.microsoft.com/office/powerpoint/2010/main" val="3771081810"/>
      </p:ext>
    </p:extLst>
  </p:cSld>
  <p:clrMapOvr>
    <a:masterClrMapping/>
  </p:clrMapOvr>
  <p:transition>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lang="en-IN" sz="4950" dirty="0"/>
              <a:t>Career Planning &amp; Development</a:t>
            </a:r>
          </a:p>
        </p:txBody>
      </p:sp>
      <p:sp>
        <p:nvSpPr>
          <p:cNvPr id="4" name="TextBox 3"/>
          <p:cNvSpPr txBox="1"/>
          <p:nvPr/>
        </p:nvSpPr>
        <p:spPr>
          <a:xfrm>
            <a:off x="776232" y="2608436"/>
            <a:ext cx="16471992" cy="838957"/>
          </a:xfrm>
          <a:prstGeom prst="rect">
            <a:avLst/>
          </a:prstGeom>
          <a:solidFill>
            <a:srgbClr val="FFC000"/>
          </a:solidFill>
          <a:ln>
            <a:noFill/>
          </a:ln>
          <a:effectLst/>
        </p:spPr>
        <p:style>
          <a:lnRef idx="3">
            <a:schemeClr val="lt1"/>
          </a:lnRef>
          <a:fillRef idx="1">
            <a:schemeClr val="accent1"/>
          </a:fillRef>
          <a:effectRef idx="1">
            <a:schemeClr val="accent1"/>
          </a:effectRef>
          <a:fontRef idx="minor">
            <a:schemeClr val="lt1"/>
          </a:fontRef>
        </p:style>
        <p:txBody>
          <a:bodyPr wrap="square" lIns="137106" tIns="68555" rIns="137106" bIns="68555" rtlCol="0" anchor="ctr">
            <a:noAutofit/>
          </a:bodyPr>
          <a:lstStyle/>
          <a:p>
            <a:pPr algn="ctr"/>
            <a:r>
              <a:rPr lang="en-US" sz="4800" b="1" dirty="0" smtClean="0">
                <a:gradFill>
                  <a:gsLst>
                    <a:gs pos="0">
                      <a:srgbClr val="FFFFFF"/>
                    </a:gs>
                    <a:gs pos="100000">
                      <a:srgbClr val="FFFFFF"/>
                    </a:gs>
                  </a:gsLst>
                  <a:lin ang="5400000" scaled="0"/>
                </a:gradFill>
                <a:latin typeface="Segoe UI Light" pitchFamily="34" charset="0"/>
              </a:rPr>
              <a:t>Career Planning &amp; Development </a:t>
            </a:r>
            <a:endParaRPr lang="en-US" sz="4800" b="1" dirty="0">
              <a:gradFill>
                <a:gsLst>
                  <a:gs pos="0">
                    <a:srgbClr val="FFFFFF"/>
                  </a:gs>
                  <a:gs pos="100000">
                    <a:srgbClr val="FFFFFF"/>
                  </a:gs>
                </a:gsLst>
                <a:lin ang="5400000" scaled="0"/>
              </a:gradFill>
              <a:latin typeface="Segoe UI Light" pitchFamily="34" charset="0"/>
            </a:endParaRPr>
          </a:p>
        </p:txBody>
      </p:sp>
      <p:sp>
        <p:nvSpPr>
          <p:cNvPr id="5" name="Rectangle 4"/>
          <p:cNvSpPr/>
          <p:nvPr/>
        </p:nvSpPr>
        <p:spPr>
          <a:xfrm>
            <a:off x="1398900" y="3447772"/>
            <a:ext cx="5040000" cy="6210578"/>
          </a:xfrm>
          <a:prstGeom prst="rect">
            <a:avLst/>
          </a:prstGeom>
          <a:solidFill>
            <a:srgbClr val="FF0000"/>
          </a:solidFill>
          <a:ln w="25400" cap="flat" cmpd="sng" algn="ctr">
            <a:solidFill>
              <a:srgbClr val="4F81BD">
                <a:shade val="50000"/>
              </a:srgbClr>
            </a:solidFill>
            <a:prstDash val="solid"/>
          </a:ln>
          <a:effectLst/>
        </p:spPr>
        <p:txBody>
          <a:bodyPr rtlCol="0" anchor="ctr"/>
          <a:lstStyle/>
          <a:p>
            <a:pPr lvl="0" algn="ctr" defTabSz="914400"/>
            <a:endParaRPr lang="en-IN" sz="2400" b="1" kern="0" dirty="0" smtClean="0">
              <a:solidFill>
                <a:prstClr val="white"/>
              </a:solidFill>
            </a:endParaRPr>
          </a:p>
          <a:p>
            <a:pPr lvl="0" algn="ctr" defTabSz="914400"/>
            <a:endParaRPr lang="en-IN" sz="2400" b="1" kern="0" dirty="0">
              <a:solidFill>
                <a:prstClr val="white"/>
              </a:solidFill>
            </a:endParaRPr>
          </a:p>
          <a:p>
            <a:pPr lvl="0" algn="ctr" defTabSz="914400"/>
            <a:endParaRPr lang="en-IN" sz="2400" b="1" kern="0" dirty="0" smtClean="0">
              <a:solidFill>
                <a:prstClr val="white"/>
              </a:solidFill>
            </a:endParaRPr>
          </a:p>
          <a:p>
            <a:pPr lvl="0" algn="ctr" defTabSz="914400"/>
            <a:endParaRPr lang="en-IN" sz="2400" b="1" kern="0" dirty="0" smtClean="0">
              <a:solidFill>
                <a:prstClr val="white"/>
              </a:solidFill>
            </a:endParaRPr>
          </a:p>
          <a:p>
            <a:pPr lvl="0" defTabSz="914400"/>
            <a:endParaRPr lang="en-IN" sz="2400" b="1" kern="0" dirty="0" smtClean="0">
              <a:solidFill>
                <a:prstClr val="white"/>
              </a:solidFill>
            </a:endParaRPr>
          </a:p>
          <a:p>
            <a:pPr marL="342900" lvl="0" indent="-342900" defTabSz="914400">
              <a:buFont typeface="Arial" pitchFamily="34" charset="0"/>
              <a:buChar char="•"/>
            </a:pPr>
            <a:r>
              <a:rPr lang="en-IN" sz="2400" b="1" kern="0" dirty="0" smtClean="0">
                <a:solidFill>
                  <a:prstClr val="white"/>
                </a:solidFill>
              </a:rPr>
              <a:t>Assemble </a:t>
            </a:r>
            <a:r>
              <a:rPr lang="en-IN" sz="2400" b="1" kern="0" dirty="0">
                <a:solidFill>
                  <a:prstClr val="white"/>
                </a:solidFill>
              </a:rPr>
              <a:t>and analyse corporate succession planning </a:t>
            </a:r>
            <a:r>
              <a:rPr lang="en-IN" sz="2400" b="1" kern="0" dirty="0" smtClean="0">
                <a:solidFill>
                  <a:prstClr val="white"/>
                </a:solidFill>
              </a:rPr>
              <a:t>data</a:t>
            </a:r>
          </a:p>
          <a:p>
            <a:pPr marL="342900" lvl="0" indent="-342900" defTabSz="914400">
              <a:buFont typeface="Arial" pitchFamily="34" charset="0"/>
              <a:buChar char="•"/>
            </a:pPr>
            <a:endParaRPr lang="en-US" sz="2400" b="1" kern="0" dirty="0">
              <a:solidFill>
                <a:prstClr val="white"/>
              </a:solidFill>
            </a:endParaRPr>
          </a:p>
          <a:p>
            <a:pPr marL="342900" indent="-342900" defTabSz="914400">
              <a:buFont typeface="Arial" pitchFamily="34" charset="0"/>
              <a:buChar char="•"/>
            </a:pPr>
            <a:r>
              <a:rPr lang="en-US" sz="2400" b="1" kern="0" dirty="0">
                <a:solidFill>
                  <a:prstClr val="white"/>
                </a:solidFill>
              </a:rPr>
              <a:t>Plan workforce advancement </a:t>
            </a:r>
            <a:r>
              <a:rPr lang="en-US" sz="2400" b="1" kern="0" dirty="0" smtClean="0">
                <a:solidFill>
                  <a:prstClr val="white"/>
                </a:solidFill>
              </a:rPr>
              <a:t>paths</a:t>
            </a:r>
          </a:p>
          <a:p>
            <a:pPr marL="342900" indent="-342900" defTabSz="914400">
              <a:buFont typeface="Arial" pitchFamily="34" charset="0"/>
              <a:buChar char="•"/>
            </a:pPr>
            <a:endParaRPr lang="en-US" sz="2400" b="1" kern="0" dirty="0">
              <a:solidFill>
                <a:prstClr val="white"/>
              </a:solidFill>
            </a:endParaRPr>
          </a:p>
          <a:p>
            <a:pPr marL="342900" lvl="0" indent="-342900" defTabSz="914400">
              <a:buFont typeface="Arial" pitchFamily="34" charset="0"/>
              <a:buChar char="•"/>
            </a:pPr>
            <a:r>
              <a:rPr lang="en-IN" sz="2400" b="1" kern="0" dirty="0">
                <a:solidFill>
                  <a:prstClr val="white"/>
                </a:solidFill>
              </a:rPr>
              <a:t>Assess management impact on employee </a:t>
            </a:r>
            <a:r>
              <a:rPr lang="en-IN" sz="2400" b="1" kern="0" dirty="0" smtClean="0">
                <a:solidFill>
                  <a:prstClr val="white"/>
                </a:solidFill>
              </a:rPr>
              <a:t>advancement</a:t>
            </a:r>
          </a:p>
          <a:p>
            <a:pPr marL="342900" lvl="0" indent="-342900" defTabSz="914400">
              <a:buFont typeface="Arial" pitchFamily="34" charset="0"/>
              <a:buChar char="•"/>
            </a:pPr>
            <a:endParaRPr lang="en-US" sz="2400" b="1" kern="0" dirty="0">
              <a:solidFill>
                <a:prstClr val="white"/>
              </a:solidFill>
            </a:endParaRPr>
          </a:p>
          <a:p>
            <a:pPr marL="342900" indent="-342900" defTabSz="914400">
              <a:buFont typeface="Arial" pitchFamily="34" charset="0"/>
              <a:buChar char="•"/>
            </a:pPr>
            <a:r>
              <a:rPr lang="en-IN" sz="2400" b="1" kern="0" dirty="0">
                <a:solidFill>
                  <a:prstClr val="white"/>
                </a:solidFill>
              </a:rPr>
              <a:t>Promote communication between supervisors and their </a:t>
            </a:r>
            <a:r>
              <a:rPr lang="en-IN" sz="2400" b="1" kern="0" dirty="0" smtClean="0">
                <a:solidFill>
                  <a:prstClr val="white"/>
                </a:solidFill>
              </a:rPr>
              <a:t>subordinates</a:t>
            </a:r>
          </a:p>
          <a:p>
            <a:pPr defTabSz="914400"/>
            <a:endParaRPr lang="en-US" sz="2400" b="1" kern="0" dirty="0">
              <a:solidFill>
                <a:prstClr val="white"/>
              </a:solidFill>
            </a:endParaRPr>
          </a:p>
          <a:p>
            <a:pPr lvl="0" algn="ctr" defTabSz="914400"/>
            <a:endParaRPr lang="en-IN" sz="2400" b="1" kern="0" dirty="0">
              <a:solidFill>
                <a:prstClr val="white"/>
              </a:solidFill>
            </a:endParaRPr>
          </a:p>
          <a:p>
            <a:pPr algn="ctr" defTabSz="914400"/>
            <a:endParaRPr lang="en-US" sz="2400" b="1" kern="0" dirty="0" smtClean="0">
              <a:solidFill>
                <a:prstClr val="white"/>
              </a:solidFill>
            </a:endParaRPr>
          </a:p>
          <a:p>
            <a:pPr algn="ctr" defTabSz="914400"/>
            <a:endParaRPr lang="en-US" sz="2400" b="1" kern="0" dirty="0">
              <a:solidFill>
                <a:prstClr val="white"/>
              </a:solidFill>
            </a:endParaRPr>
          </a:p>
          <a:p>
            <a:pPr algn="ctr" defTabSz="914400"/>
            <a:endParaRPr lang="en-US" sz="2400" b="1" kern="0" dirty="0">
              <a:solidFill>
                <a:prstClr val="white"/>
              </a:solidFill>
            </a:endParaRPr>
          </a:p>
          <a:p>
            <a:pPr lvl="0" algn="ctr" defTabSz="914400"/>
            <a:endParaRPr lang="en-IN" sz="2400" b="1" kern="0" dirty="0" smtClean="0">
              <a:solidFill>
                <a:prstClr val="white"/>
              </a:solidFill>
            </a:endParaRPr>
          </a:p>
          <a:p>
            <a:pPr lvl="0" algn="ctr" defTabSz="914400"/>
            <a:endParaRPr lang="en-IN" sz="2400" b="1" kern="0" dirty="0">
              <a:solidFill>
                <a:prstClr val="white"/>
              </a:solidFill>
            </a:endParaRPr>
          </a:p>
        </p:txBody>
      </p:sp>
      <p:sp>
        <p:nvSpPr>
          <p:cNvPr id="6" name="Rectangle 5"/>
          <p:cNvSpPr/>
          <p:nvPr/>
        </p:nvSpPr>
        <p:spPr>
          <a:xfrm>
            <a:off x="6534150" y="3447494"/>
            <a:ext cx="5040000" cy="6210000"/>
          </a:xfrm>
          <a:prstGeom prst="rect">
            <a:avLst/>
          </a:prstGeom>
          <a:solidFill>
            <a:srgbClr val="92D050"/>
          </a:solidFill>
          <a:ln w="25400" cap="flat" cmpd="sng" algn="ctr">
            <a:solidFill>
              <a:srgbClr val="4F81BD">
                <a:shade val="50000"/>
              </a:srgbClr>
            </a:solidFill>
            <a:prstDash val="solid"/>
          </a:ln>
          <a:effectLst/>
        </p:spPr>
        <p:txBody>
          <a:bodyPr rtlCol="0" anchor="ctr"/>
          <a:lstStyle/>
          <a:p>
            <a:pPr marL="342900" lvl="0" indent="-342900" defTabSz="914400">
              <a:buFont typeface="Arial" pitchFamily="34" charset="0"/>
              <a:buChar char="•"/>
            </a:pPr>
            <a:endParaRPr lang="en-IN" sz="2400" b="1" kern="0" dirty="0" smtClean="0">
              <a:solidFill>
                <a:prstClr val="white"/>
              </a:solidFill>
            </a:endParaRPr>
          </a:p>
          <a:p>
            <a:pPr marL="342900" lvl="0" indent="-342900" defTabSz="914400">
              <a:buFont typeface="Arial" pitchFamily="34" charset="0"/>
              <a:buChar char="•"/>
            </a:pPr>
            <a:endParaRPr lang="en-IN" sz="2400" b="1" kern="0" dirty="0">
              <a:solidFill>
                <a:prstClr val="white"/>
              </a:solidFill>
            </a:endParaRPr>
          </a:p>
          <a:p>
            <a:pPr marL="342900" lvl="0" indent="-342900" defTabSz="914400">
              <a:buFont typeface="Arial" pitchFamily="34" charset="0"/>
              <a:buChar char="•"/>
            </a:pPr>
            <a:endParaRPr lang="en-IN" sz="2400" b="1" kern="0" dirty="0" smtClean="0">
              <a:solidFill>
                <a:prstClr val="white"/>
              </a:solidFill>
            </a:endParaRPr>
          </a:p>
          <a:p>
            <a:pPr marL="342900" lvl="0" indent="-342900" defTabSz="914400">
              <a:buFont typeface="Arial" pitchFamily="34" charset="0"/>
              <a:buChar char="•"/>
            </a:pPr>
            <a:endParaRPr lang="en-IN" sz="2400" b="1" kern="0" dirty="0">
              <a:solidFill>
                <a:prstClr val="white"/>
              </a:solidFill>
            </a:endParaRPr>
          </a:p>
          <a:p>
            <a:pPr marL="342900" lvl="0" indent="-342900" defTabSz="914400">
              <a:buFont typeface="Arial" pitchFamily="34" charset="0"/>
              <a:buChar char="•"/>
            </a:pPr>
            <a:endParaRPr lang="en-IN" sz="2400" b="1" kern="0" dirty="0" smtClean="0">
              <a:solidFill>
                <a:prstClr val="white"/>
              </a:solidFill>
            </a:endParaRPr>
          </a:p>
          <a:p>
            <a:pPr marL="342900" lvl="0" indent="-342900" defTabSz="914400">
              <a:buFont typeface="Arial" pitchFamily="34" charset="0"/>
              <a:buChar char="•"/>
            </a:pPr>
            <a:endParaRPr lang="en-IN" sz="2400" b="1" kern="0" dirty="0" smtClean="0">
              <a:solidFill>
                <a:prstClr val="white"/>
              </a:solidFill>
            </a:endParaRPr>
          </a:p>
          <a:p>
            <a:pPr lvl="0" defTabSz="914400"/>
            <a:endParaRPr lang="en-IN" sz="2400" b="1" kern="0" dirty="0">
              <a:solidFill>
                <a:prstClr val="white"/>
              </a:solidFill>
            </a:endParaRPr>
          </a:p>
          <a:p>
            <a:pPr marL="342900" lvl="0" indent="-342900" defTabSz="914400">
              <a:buFont typeface="Arial" pitchFamily="34" charset="0"/>
              <a:buChar char="•"/>
            </a:pPr>
            <a:r>
              <a:rPr lang="en-IN" sz="2400" b="1" kern="0" dirty="0" smtClean="0">
                <a:solidFill>
                  <a:prstClr val="white"/>
                </a:solidFill>
              </a:rPr>
              <a:t>Investigate workforce advancement trends and issues at any organisational level</a:t>
            </a:r>
          </a:p>
          <a:p>
            <a:pPr marL="342900" lvl="0" indent="-342900" defTabSz="914400">
              <a:buFont typeface="Arial" pitchFamily="34" charset="0"/>
              <a:buChar char="•"/>
            </a:pPr>
            <a:endParaRPr lang="en-US" sz="2400" b="1" kern="0" dirty="0">
              <a:solidFill>
                <a:prstClr val="white"/>
              </a:solidFill>
            </a:endParaRPr>
          </a:p>
          <a:p>
            <a:pPr marL="342900" indent="-342900" defTabSz="914400">
              <a:buFont typeface="Arial" pitchFamily="34" charset="0"/>
              <a:buChar char="•"/>
            </a:pPr>
            <a:r>
              <a:rPr lang="en-IN" sz="2400" b="1" kern="0" dirty="0">
                <a:solidFill>
                  <a:prstClr val="white"/>
                </a:solidFill>
              </a:rPr>
              <a:t>Link employee career plans to training and development and performance improvement plans</a:t>
            </a:r>
          </a:p>
          <a:p>
            <a:pPr marL="342900" lvl="0" indent="-342900" defTabSz="914400">
              <a:buFont typeface="Arial" pitchFamily="34" charset="0"/>
              <a:buChar char="•"/>
            </a:pPr>
            <a:endParaRPr lang="en-US" sz="2400" b="1" kern="0" dirty="0" smtClean="0">
              <a:solidFill>
                <a:prstClr val="white"/>
              </a:solidFill>
            </a:endParaRPr>
          </a:p>
          <a:p>
            <a:pPr marL="342900" lvl="0" indent="-342900" defTabSz="914400">
              <a:buFont typeface="Arial" pitchFamily="34" charset="0"/>
              <a:buChar char="•"/>
            </a:pPr>
            <a:r>
              <a:rPr lang="en-IN" sz="2400" b="1" kern="0" dirty="0">
                <a:solidFill>
                  <a:prstClr val="white"/>
                </a:solidFill>
              </a:rPr>
              <a:t>Match appropriate employee competencies </a:t>
            </a:r>
            <a:r>
              <a:rPr lang="en-IN" sz="2400" b="1" kern="0" dirty="0" smtClean="0">
                <a:solidFill>
                  <a:prstClr val="white"/>
                </a:solidFill>
              </a:rPr>
              <a:t> and </a:t>
            </a:r>
            <a:r>
              <a:rPr lang="en-IN" sz="2400" b="1" kern="0" dirty="0">
                <a:solidFill>
                  <a:prstClr val="white"/>
                </a:solidFill>
              </a:rPr>
              <a:t>abilities with </a:t>
            </a:r>
            <a:r>
              <a:rPr lang="en-IN" sz="2400" b="1" kern="0" dirty="0" smtClean="0">
                <a:solidFill>
                  <a:prstClr val="white"/>
                </a:solidFill>
              </a:rPr>
              <a:t>positions</a:t>
            </a:r>
          </a:p>
          <a:p>
            <a:pPr marL="342900" lvl="0" indent="-342900" defTabSz="914400">
              <a:buFont typeface="Arial" pitchFamily="34" charset="0"/>
              <a:buChar char="•"/>
            </a:pPr>
            <a:endParaRPr lang="en-US" sz="2400" b="1" kern="0" dirty="0">
              <a:solidFill>
                <a:prstClr val="white"/>
              </a:solidFill>
            </a:endParaRPr>
          </a:p>
          <a:p>
            <a:pPr marL="342900" indent="-342900" defTabSz="914400">
              <a:buFont typeface="Arial" pitchFamily="34" charset="0"/>
              <a:buChar char="•"/>
            </a:pPr>
            <a:r>
              <a:rPr lang="en-IN" sz="2400" b="1" kern="0" dirty="0">
                <a:solidFill>
                  <a:prstClr val="white"/>
                </a:solidFill>
              </a:rPr>
              <a:t>Develop employee career management strategies</a:t>
            </a:r>
          </a:p>
          <a:p>
            <a:pPr marL="342900" lvl="0" indent="-342900" defTabSz="914400">
              <a:buFont typeface="Arial" pitchFamily="34" charset="0"/>
              <a:buChar char="•"/>
            </a:pPr>
            <a:endParaRPr lang="en-IN" sz="2400" b="1" kern="0" dirty="0" smtClean="0">
              <a:solidFill>
                <a:prstClr val="white"/>
              </a:solidFill>
            </a:endParaRPr>
          </a:p>
          <a:p>
            <a:pPr marL="342900" lvl="0" indent="-342900" defTabSz="914400">
              <a:buFont typeface="Arial" pitchFamily="34" charset="0"/>
              <a:buChar char="•"/>
            </a:pPr>
            <a:endParaRPr lang="en-US" sz="2400" b="1" kern="0" dirty="0">
              <a:solidFill>
                <a:prstClr val="white"/>
              </a:solidFill>
            </a:endParaRPr>
          </a:p>
          <a:p>
            <a:pPr marL="342900" lvl="0" indent="-342900" defTabSz="914400">
              <a:buFont typeface="Arial" pitchFamily="34" charset="0"/>
              <a:buChar char="•"/>
            </a:pPr>
            <a:endParaRPr lang="en-IN" sz="2400" b="1" kern="0" dirty="0">
              <a:solidFill>
                <a:prstClr val="white"/>
              </a:solidFill>
            </a:endParaRPr>
          </a:p>
          <a:p>
            <a:pPr marL="342900" lvl="0" indent="-342900" defTabSz="914400">
              <a:buFont typeface="Arial" pitchFamily="34" charset="0"/>
              <a:buChar char="•"/>
            </a:pPr>
            <a:endParaRPr lang="en-US" sz="2400" b="1" kern="0" dirty="0" smtClean="0">
              <a:solidFill>
                <a:prstClr val="white"/>
              </a:solidFill>
            </a:endParaRPr>
          </a:p>
          <a:p>
            <a:pPr marL="342900" lvl="0" indent="-342900" defTabSz="914400">
              <a:buFont typeface="Arial" pitchFamily="34" charset="0"/>
              <a:buChar char="•"/>
            </a:pPr>
            <a:endParaRPr lang="en-US" sz="2400" b="1" kern="0" dirty="0">
              <a:solidFill>
                <a:prstClr val="white"/>
              </a:solidFill>
            </a:endParaRPr>
          </a:p>
          <a:p>
            <a:pPr marL="342900" lvl="0" indent="-342900" defTabSz="914400">
              <a:buFont typeface="Arial" pitchFamily="34" charset="0"/>
              <a:buChar char="•"/>
            </a:pPr>
            <a:endParaRPr lang="en-US" sz="2400" b="1" kern="0" dirty="0">
              <a:solidFill>
                <a:prstClr val="white"/>
              </a:solidFill>
            </a:endParaRPr>
          </a:p>
          <a:p>
            <a:pPr lvl="0" algn="ctr" defTabSz="914400"/>
            <a:endParaRPr lang="en-IN" sz="2400" b="1" kern="0" dirty="0" smtClean="0">
              <a:solidFill>
                <a:prstClr val="white"/>
              </a:solidFill>
            </a:endParaRPr>
          </a:p>
        </p:txBody>
      </p:sp>
      <p:sp>
        <p:nvSpPr>
          <p:cNvPr id="9" name="Rectangle 8"/>
          <p:cNvSpPr/>
          <p:nvPr/>
        </p:nvSpPr>
        <p:spPr>
          <a:xfrm>
            <a:off x="11674924" y="3448050"/>
            <a:ext cx="5040000" cy="6210000"/>
          </a:xfrm>
          <a:prstGeom prst="rect">
            <a:avLst/>
          </a:prstGeom>
          <a:solidFill>
            <a:srgbClr val="00B0F0"/>
          </a:solidFill>
          <a:ln w="25400" cap="flat" cmpd="sng" algn="ctr">
            <a:solidFill>
              <a:srgbClr val="4F81BD">
                <a:shade val="50000"/>
              </a:srgbClr>
            </a:solidFill>
            <a:prstDash val="solid"/>
          </a:ln>
          <a:effectLst/>
        </p:spPr>
        <p:txBody>
          <a:bodyPr rtlCol="0" anchor="ctr"/>
          <a:lstStyle/>
          <a:p>
            <a:pPr marL="342900" lvl="0" indent="-342900" defTabSz="914400">
              <a:buFont typeface="Arial" pitchFamily="34" charset="0"/>
              <a:buChar char="•"/>
            </a:pPr>
            <a:endParaRPr lang="en-IN" sz="2400" b="1" kern="0" dirty="0" smtClean="0">
              <a:solidFill>
                <a:prstClr val="white"/>
              </a:solidFill>
            </a:endParaRPr>
          </a:p>
          <a:p>
            <a:pPr marL="342900" lvl="0" indent="-342900" defTabSz="914400">
              <a:buFont typeface="Arial" pitchFamily="34" charset="0"/>
              <a:buChar char="•"/>
            </a:pPr>
            <a:endParaRPr lang="en-IN" sz="2400" b="1" kern="0" dirty="0">
              <a:solidFill>
                <a:prstClr val="white"/>
              </a:solidFill>
            </a:endParaRPr>
          </a:p>
          <a:p>
            <a:pPr marL="342900" lvl="0" indent="-342900" defTabSz="914400">
              <a:buFont typeface="Arial" pitchFamily="34" charset="0"/>
              <a:buChar char="•"/>
            </a:pPr>
            <a:endParaRPr lang="en-IN" sz="2400" b="1" kern="0" dirty="0" smtClean="0">
              <a:solidFill>
                <a:prstClr val="white"/>
              </a:solidFill>
            </a:endParaRPr>
          </a:p>
          <a:p>
            <a:pPr marL="342900" lvl="0" indent="-342900" defTabSz="914400">
              <a:buFont typeface="Arial" pitchFamily="34" charset="0"/>
              <a:buChar char="•"/>
            </a:pPr>
            <a:endParaRPr lang="en-IN" sz="2400" b="1" kern="0" dirty="0">
              <a:solidFill>
                <a:prstClr val="white"/>
              </a:solidFill>
            </a:endParaRPr>
          </a:p>
          <a:p>
            <a:pPr marL="342900" lvl="0" indent="-342900" defTabSz="914400">
              <a:buFont typeface="Arial" pitchFamily="34" charset="0"/>
              <a:buChar char="•"/>
            </a:pPr>
            <a:endParaRPr lang="en-IN" sz="2400" b="1" kern="0" dirty="0" smtClean="0">
              <a:solidFill>
                <a:prstClr val="white"/>
              </a:solidFill>
            </a:endParaRPr>
          </a:p>
          <a:p>
            <a:pPr lvl="0" defTabSz="914400"/>
            <a:endParaRPr lang="en-US" sz="2400" b="1" kern="0" dirty="0" smtClean="0">
              <a:solidFill>
                <a:prstClr val="white"/>
              </a:solidFill>
            </a:endParaRPr>
          </a:p>
          <a:p>
            <a:pPr lvl="0" defTabSz="914400"/>
            <a:endParaRPr lang="en-IN" sz="2400" b="1" kern="0" dirty="0" smtClean="0">
              <a:solidFill>
                <a:prstClr val="white"/>
              </a:solidFill>
            </a:endParaRPr>
          </a:p>
          <a:p>
            <a:pPr marL="342900" lvl="0" indent="-342900" defTabSz="914400">
              <a:buFont typeface="Arial" pitchFamily="34" charset="0"/>
              <a:buChar char="•"/>
            </a:pPr>
            <a:r>
              <a:rPr lang="en-IN" sz="2400" b="1" kern="0" dirty="0" smtClean="0">
                <a:solidFill>
                  <a:prstClr val="white"/>
                </a:solidFill>
              </a:rPr>
              <a:t>Improve </a:t>
            </a:r>
            <a:r>
              <a:rPr lang="en-IN" sz="2400" b="1" kern="0" dirty="0">
                <a:solidFill>
                  <a:prstClr val="white"/>
                </a:solidFill>
              </a:rPr>
              <a:t>communication between supervisors and subordinates in managing their career goals and strategies</a:t>
            </a:r>
            <a:endParaRPr lang="en-IN" sz="2400" b="1" kern="0" dirty="0" smtClean="0">
              <a:solidFill>
                <a:prstClr val="white"/>
              </a:solidFill>
            </a:endParaRPr>
          </a:p>
          <a:p>
            <a:pPr marL="342900" lvl="0" indent="-342900" defTabSz="914400">
              <a:buFont typeface="Arial" pitchFamily="34" charset="0"/>
              <a:buChar char="•"/>
            </a:pPr>
            <a:endParaRPr lang="en-US" sz="2400" b="1" kern="0" dirty="0" smtClean="0">
              <a:solidFill>
                <a:prstClr val="white"/>
              </a:solidFill>
            </a:endParaRPr>
          </a:p>
          <a:p>
            <a:pPr marL="342900" indent="-342900" defTabSz="914400">
              <a:buFont typeface="Arial" pitchFamily="34" charset="0"/>
              <a:buChar char="•"/>
            </a:pPr>
            <a:r>
              <a:rPr lang="en-IN" sz="2400" b="1" kern="0" dirty="0">
                <a:solidFill>
                  <a:prstClr val="white"/>
                </a:solidFill>
              </a:rPr>
              <a:t>Ability to maintain the minimum period to be spent in each position in order to be eligible to move to the next level in the career path</a:t>
            </a:r>
          </a:p>
          <a:p>
            <a:pPr lvl="0" defTabSz="914400"/>
            <a:endParaRPr lang="en-IN" sz="2400" b="1" kern="0" dirty="0" smtClean="0">
              <a:solidFill>
                <a:prstClr val="white"/>
              </a:solidFill>
            </a:endParaRPr>
          </a:p>
          <a:p>
            <a:pPr marL="342900" indent="-342900" defTabSz="914400">
              <a:buFont typeface="Arial" pitchFamily="34" charset="0"/>
              <a:buChar char="•"/>
            </a:pPr>
            <a:r>
              <a:rPr lang="en-IN" sz="2400" b="1" kern="0" dirty="0">
                <a:solidFill>
                  <a:prstClr val="white"/>
                </a:solidFill>
              </a:rPr>
              <a:t>Assist employees to develop appropriate performance management strategies to further their career goals</a:t>
            </a:r>
          </a:p>
          <a:p>
            <a:pPr marL="342900" lvl="0" indent="-342900" defTabSz="914400">
              <a:buFont typeface="Arial" pitchFamily="34" charset="0"/>
              <a:buChar char="•"/>
            </a:pPr>
            <a:endParaRPr lang="en-IN" sz="2400" b="1" kern="0" dirty="0">
              <a:solidFill>
                <a:prstClr val="white"/>
              </a:solidFill>
            </a:endParaRPr>
          </a:p>
          <a:p>
            <a:pPr marL="342900" lvl="0" indent="-342900" defTabSz="914400">
              <a:buFont typeface="Arial" pitchFamily="34" charset="0"/>
              <a:buChar char="•"/>
            </a:pPr>
            <a:endParaRPr lang="en-IN" sz="2400" b="1" kern="0" dirty="0" smtClean="0">
              <a:solidFill>
                <a:prstClr val="white"/>
              </a:solidFill>
            </a:endParaRPr>
          </a:p>
          <a:p>
            <a:pPr marL="342900" lvl="0" indent="-342900" defTabSz="914400">
              <a:buFont typeface="Arial" pitchFamily="34" charset="0"/>
              <a:buChar char="•"/>
            </a:pPr>
            <a:endParaRPr lang="en-IN" sz="2400" b="1" kern="0" dirty="0">
              <a:solidFill>
                <a:prstClr val="white"/>
              </a:solidFill>
            </a:endParaRPr>
          </a:p>
          <a:p>
            <a:pPr marL="342900" lvl="0" indent="-342900" defTabSz="914400">
              <a:buFont typeface="Arial" pitchFamily="34" charset="0"/>
              <a:buChar char="•"/>
            </a:pPr>
            <a:endParaRPr lang="en-US" sz="2400" b="1" kern="0" dirty="0" smtClean="0">
              <a:solidFill>
                <a:prstClr val="white"/>
              </a:solidFill>
            </a:endParaRPr>
          </a:p>
          <a:p>
            <a:pPr marL="342900" lvl="0" indent="-342900" defTabSz="914400">
              <a:buFont typeface="Arial" pitchFamily="34" charset="0"/>
              <a:buChar char="•"/>
            </a:pPr>
            <a:endParaRPr lang="en-US" sz="2400" b="1" kern="0" dirty="0">
              <a:solidFill>
                <a:prstClr val="white"/>
              </a:solidFill>
            </a:endParaRPr>
          </a:p>
          <a:p>
            <a:pPr marL="342900" lvl="0" indent="-342900" defTabSz="914400">
              <a:buFont typeface="Arial" pitchFamily="34" charset="0"/>
              <a:buChar char="•"/>
            </a:pPr>
            <a:endParaRPr lang="en-US" sz="2400" b="1" kern="0" dirty="0">
              <a:solidFill>
                <a:prstClr val="white"/>
              </a:solidFill>
            </a:endParaRPr>
          </a:p>
          <a:p>
            <a:pPr lvl="0" algn="ctr" defTabSz="914400"/>
            <a:endParaRPr lang="en-IN" sz="2400" b="1" kern="0" dirty="0" smtClean="0">
              <a:solidFill>
                <a:prstClr val="white"/>
              </a:solidFill>
            </a:endParaRPr>
          </a:p>
        </p:txBody>
      </p:sp>
    </p:spTree>
    <p:extLst>
      <p:ext uri="{BB962C8B-B14F-4D97-AF65-F5344CB8AC3E}">
        <p14:creationId xmlns:p14="http://schemas.microsoft.com/office/powerpoint/2010/main" val="2674384726"/>
      </p:ext>
    </p:extLst>
  </p:cSld>
  <p:clrMapOvr>
    <a:masterClrMapping/>
  </p:clrMapOvr>
  <p:transition>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1001156"/>
          </a:xfrm>
        </p:spPr>
        <p:txBody>
          <a:bodyPr/>
          <a:lstStyle/>
          <a:p>
            <a:r>
              <a:rPr lang="en-IN" sz="4950" dirty="0"/>
              <a:t>Performance Management</a:t>
            </a:r>
            <a:r>
              <a:rPr lang="en-IN" dirty="0"/>
              <a:t/>
            </a:r>
            <a:br>
              <a:rPr lang="en-IN" dirty="0"/>
            </a:br>
            <a:endParaRPr lang="en-IN" dirty="0"/>
          </a:p>
        </p:txBody>
      </p:sp>
      <p:sp>
        <p:nvSpPr>
          <p:cNvPr id="4" name="Rectangle 3"/>
          <p:cNvSpPr/>
          <p:nvPr/>
        </p:nvSpPr>
        <p:spPr>
          <a:xfrm>
            <a:off x="1905000" y="2447491"/>
            <a:ext cx="7552317" cy="2340000"/>
          </a:xfrm>
          <a:prstGeom prst="rect">
            <a:avLst/>
          </a:prstGeom>
          <a:solidFill>
            <a:srgbClr val="FFC000"/>
          </a:solidFill>
          <a:ln w="25400" cap="flat" cmpd="sng" algn="ctr">
            <a:solidFill>
              <a:srgbClr val="4F81BD">
                <a:shade val="50000"/>
              </a:srgbClr>
            </a:solidFill>
            <a:prstDash val="solid"/>
          </a:ln>
          <a:effectLst/>
        </p:spPr>
        <p:txBody>
          <a:bodyPr rtlCol="0" anchor="ctr"/>
          <a:lstStyle/>
          <a:p>
            <a:pPr marL="342900" lvl="0" indent="-342900" defTabSz="914400">
              <a:buFont typeface="Arial" pitchFamily="34" charset="0"/>
              <a:buChar char="•"/>
            </a:pPr>
            <a:r>
              <a:rPr lang="en-IN" sz="2400" b="1" kern="0" dirty="0">
                <a:solidFill>
                  <a:prstClr val="white"/>
                </a:solidFill>
              </a:rPr>
              <a:t>Employees and </a:t>
            </a:r>
            <a:r>
              <a:rPr lang="en-IN" sz="2400" b="1" kern="0" dirty="0" smtClean="0">
                <a:solidFill>
                  <a:prstClr val="white"/>
                </a:solidFill>
              </a:rPr>
              <a:t>Managers </a:t>
            </a:r>
            <a:r>
              <a:rPr lang="en-IN" sz="2400" b="1" kern="0" dirty="0">
                <a:solidFill>
                  <a:prstClr val="white"/>
                </a:solidFill>
              </a:rPr>
              <a:t>can align </a:t>
            </a:r>
            <a:r>
              <a:rPr lang="en-IN" sz="2400" b="1" kern="0" dirty="0" smtClean="0">
                <a:solidFill>
                  <a:prstClr val="white"/>
                </a:solidFill>
              </a:rPr>
              <a:t>individual goals </a:t>
            </a:r>
          </a:p>
          <a:p>
            <a:pPr lvl="0" defTabSz="914400"/>
            <a:endParaRPr lang="en-IN" sz="2400" b="1" kern="0" dirty="0" smtClean="0">
              <a:solidFill>
                <a:prstClr val="white"/>
              </a:solidFill>
            </a:endParaRPr>
          </a:p>
          <a:p>
            <a:pPr marL="342900" lvl="0" indent="-342900" defTabSz="914400">
              <a:buFont typeface="Arial" pitchFamily="34" charset="0"/>
              <a:buChar char="•"/>
            </a:pPr>
            <a:r>
              <a:rPr lang="en-IN" sz="2400" b="1" kern="0" dirty="0" smtClean="0">
                <a:solidFill>
                  <a:prstClr val="white"/>
                </a:solidFill>
              </a:rPr>
              <a:t>Can </a:t>
            </a:r>
            <a:r>
              <a:rPr lang="en-IN" sz="2400" b="1" kern="0" dirty="0">
                <a:solidFill>
                  <a:prstClr val="white"/>
                </a:solidFill>
              </a:rPr>
              <a:t>easily track issues and accelerate work on top-priority projects</a:t>
            </a:r>
          </a:p>
        </p:txBody>
      </p:sp>
      <p:sp>
        <p:nvSpPr>
          <p:cNvPr id="6" name="Rectangle 5"/>
          <p:cNvSpPr/>
          <p:nvPr/>
        </p:nvSpPr>
        <p:spPr>
          <a:xfrm>
            <a:off x="1905000" y="4870621"/>
            <a:ext cx="7552800" cy="2340000"/>
          </a:xfrm>
          <a:prstGeom prst="rect">
            <a:avLst/>
          </a:prstGeom>
          <a:solidFill>
            <a:srgbClr val="00B0F0"/>
          </a:solidFill>
          <a:ln w="25400" cap="flat" cmpd="sng" algn="ctr">
            <a:solidFill>
              <a:srgbClr val="4F81BD">
                <a:shade val="50000"/>
              </a:srgbClr>
            </a:solidFill>
            <a:prstDash val="solid"/>
          </a:ln>
          <a:effectLst/>
        </p:spPr>
        <p:txBody>
          <a:bodyPr rtlCol="0" anchor="ctr"/>
          <a:lstStyle/>
          <a:p>
            <a:pPr marL="342900" lvl="0" indent="-342900" defTabSz="914400">
              <a:buFont typeface="Arial" pitchFamily="34" charset="0"/>
              <a:buChar char="•"/>
            </a:pPr>
            <a:r>
              <a:rPr lang="en-IN" sz="2400" b="1" kern="0" dirty="0">
                <a:solidFill>
                  <a:prstClr val="white"/>
                </a:solidFill>
              </a:rPr>
              <a:t>Easy, engaging focal reviews </a:t>
            </a:r>
            <a:endParaRPr lang="en-IN" sz="2400" b="1" kern="0" dirty="0" smtClean="0">
              <a:solidFill>
                <a:prstClr val="white"/>
              </a:solidFill>
            </a:endParaRPr>
          </a:p>
          <a:p>
            <a:pPr lvl="0" defTabSz="914400"/>
            <a:endParaRPr lang="en-IN" sz="2400" b="1" kern="0" dirty="0" smtClean="0">
              <a:solidFill>
                <a:prstClr val="white"/>
              </a:solidFill>
            </a:endParaRPr>
          </a:p>
          <a:p>
            <a:pPr marL="342900" lvl="0" indent="-342900" defTabSz="914400">
              <a:buFont typeface="Arial" pitchFamily="34" charset="0"/>
              <a:buChar char="•"/>
            </a:pPr>
            <a:r>
              <a:rPr lang="en-IN" sz="2400" b="1" kern="0" dirty="0" smtClean="0">
                <a:solidFill>
                  <a:prstClr val="white"/>
                </a:solidFill>
              </a:rPr>
              <a:t>Compare </a:t>
            </a:r>
            <a:r>
              <a:rPr lang="en-IN" sz="2400" b="1" kern="0" dirty="0">
                <a:solidFill>
                  <a:prstClr val="white"/>
                </a:solidFill>
              </a:rPr>
              <a:t>and rate employees across the same dimensions </a:t>
            </a:r>
          </a:p>
        </p:txBody>
      </p:sp>
      <p:sp>
        <p:nvSpPr>
          <p:cNvPr id="7" name="Rectangle 6"/>
          <p:cNvSpPr/>
          <p:nvPr/>
        </p:nvSpPr>
        <p:spPr>
          <a:xfrm>
            <a:off x="1905001" y="7308225"/>
            <a:ext cx="7552800" cy="2340000"/>
          </a:xfrm>
          <a:prstGeom prst="rect">
            <a:avLst/>
          </a:prstGeom>
          <a:solidFill>
            <a:srgbClr val="92D050"/>
          </a:solidFill>
          <a:ln w="25400" cap="flat" cmpd="sng" algn="ctr">
            <a:solidFill>
              <a:srgbClr val="4F81BD">
                <a:shade val="50000"/>
              </a:srgbClr>
            </a:solidFill>
            <a:prstDash val="solid"/>
          </a:ln>
          <a:effectLst/>
        </p:spPr>
        <p:txBody>
          <a:bodyPr rtlCol="0" anchor="ctr"/>
          <a:lstStyle/>
          <a:p>
            <a:pPr marL="342900" lvl="0" indent="-342900" defTabSz="914400">
              <a:buFont typeface="Arial" pitchFamily="34" charset="0"/>
              <a:buChar char="•"/>
            </a:pPr>
            <a:r>
              <a:rPr lang="en-IN" sz="2400" b="1" kern="0" dirty="0">
                <a:solidFill>
                  <a:prstClr val="white"/>
                </a:solidFill>
              </a:rPr>
              <a:t>Intuitive, </a:t>
            </a:r>
            <a:r>
              <a:rPr lang="en-IN" sz="2400" b="1" kern="0" dirty="0" smtClean="0">
                <a:solidFill>
                  <a:prstClr val="white"/>
                </a:solidFill>
              </a:rPr>
              <a:t>Visual Employee </a:t>
            </a:r>
            <a:r>
              <a:rPr lang="en-IN" sz="2400" b="1" kern="0" dirty="0">
                <a:solidFill>
                  <a:prstClr val="white"/>
                </a:solidFill>
              </a:rPr>
              <a:t>C</a:t>
            </a:r>
            <a:r>
              <a:rPr lang="en-IN" sz="2400" b="1" kern="0" dirty="0" smtClean="0">
                <a:solidFill>
                  <a:prstClr val="white"/>
                </a:solidFill>
              </a:rPr>
              <a:t>omparisons </a:t>
            </a:r>
            <a:r>
              <a:rPr lang="en-IN" sz="2400" b="1" kern="0" dirty="0">
                <a:solidFill>
                  <a:prstClr val="white"/>
                </a:solidFill>
              </a:rPr>
              <a:t>and Writing Assistant and Coaching Advisor </a:t>
            </a:r>
          </a:p>
        </p:txBody>
      </p:sp>
      <p:sp>
        <p:nvSpPr>
          <p:cNvPr id="9" name="2white gradient">
            <a:hlinkClick r:id="rId2" action="ppaction://hlinksldjump"/>
          </p:cNvPr>
          <p:cNvSpPr/>
          <p:nvPr/>
        </p:nvSpPr>
        <p:spPr>
          <a:xfrm>
            <a:off x="9557842" y="2431932"/>
            <a:ext cx="3240000" cy="2340000"/>
          </a:xfrm>
          <a:prstGeom prst="rect">
            <a:avLst/>
          </a:prstGeom>
          <a:solidFill>
            <a:schemeClr val="accent6">
              <a:lumMod val="75000"/>
            </a:schemeClr>
          </a:solidFill>
          <a:ln w="3175">
            <a:noFill/>
          </a:ln>
          <a:effectLst/>
        </p:spPr>
        <p:txBody>
          <a:bodyPr vert="horz" wrap="square" lIns="137181" tIns="91456" rIns="137181" bIns="91456" rtlCol="0" anchor="t" anchorCtr="0">
            <a:noAutofit/>
          </a:bodyPr>
          <a:lstStyle/>
          <a:p>
            <a:pPr algn="ctr" defTabSz="914400"/>
            <a:endParaRPr lang="en-GB" sz="2400" b="1" kern="0" dirty="0" smtClean="0">
              <a:solidFill>
                <a:prstClr val="white"/>
              </a:solidFill>
            </a:endParaRPr>
          </a:p>
          <a:p>
            <a:pPr algn="ctr" defTabSz="914400"/>
            <a:r>
              <a:rPr lang="en-GB" sz="2400" b="1" kern="0" dirty="0">
                <a:solidFill>
                  <a:prstClr val="white"/>
                </a:solidFill>
              </a:rPr>
              <a:t> </a:t>
            </a:r>
            <a:endParaRPr lang="en-GB" sz="2400" b="1" kern="0" dirty="0" smtClean="0">
              <a:solidFill>
                <a:prstClr val="white"/>
              </a:solidFill>
            </a:endParaRPr>
          </a:p>
          <a:p>
            <a:pPr algn="ctr" defTabSz="914400"/>
            <a:r>
              <a:rPr lang="en-GB" sz="2400" b="1" kern="0" dirty="0" smtClean="0">
                <a:solidFill>
                  <a:prstClr val="white"/>
                </a:solidFill>
              </a:rPr>
              <a:t>Communicate </a:t>
            </a:r>
            <a:r>
              <a:rPr lang="en-GB" sz="2400" b="1" kern="0" dirty="0">
                <a:solidFill>
                  <a:prstClr val="white"/>
                </a:solidFill>
              </a:rPr>
              <a:t>continuously</a:t>
            </a:r>
          </a:p>
        </p:txBody>
      </p:sp>
      <p:sp>
        <p:nvSpPr>
          <p:cNvPr id="11" name="2white gradient">
            <a:hlinkClick r:id="rId2" action="ppaction://hlinksldjump"/>
          </p:cNvPr>
          <p:cNvSpPr/>
          <p:nvPr/>
        </p:nvSpPr>
        <p:spPr>
          <a:xfrm>
            <a:off x="12923770" y="2431527"/>
            <a:ext cx="3240000" cy="2340000"/>
          </a:xfrm>
          <a:prstGeom prst="rect">
            <a:avLst/>
          </a:prstGeom>
          <a:solidFill>
            <a:schemeClr val="accent6">
              <a:lumMod val="75000"/>
            </a:schemeClr>
          </a:solidFill>
          <a:ln w="3175">
            <a:noFill/>
          </a:ln>
          <a:effectLst/>
        </p:spPr>
        <p:txBody>
          <a:bodyPr vert="horz" wrap="square" lIns="137181" tIns="91456" rIns="137181" bIns="91456" rtlCol="0" anchor="t" anchorCtr="0">
            <a:noAutofit/>
          </a:bodyPr>
          <a:lstStyle/>
          <a:p>
            <a:endParaRPr lang="en-GB" sz="2400" b="1" dirty="0" smtClean="0">
              <a:latin typeface="Segoe UI" pitchFamily="34" charset="0"/>
              <a:ea typeface="Segoe UI" pitchFamily="34" charset="0"/>
              <a:cs typeface="Segoe UI" pitchFamily="34" charset="0"/>
            </a:endParaRPr>
          </a:p>
          <a:p>
            <a:endParaRPr lang="en-GB" sz="2400" b="1" dirty="0">
              <a:latin typeface="Segoe UI" pitchFamily="34" charset="0"/>
              <a:ea typeface="Segoe UI" pitchFamily="34" charset="0"/>
              <a:cs typeface="Segoe UI" pitchFamily="34" charset="0"/>
            </a:endParaRPr>
          </a:p>
          <a:p>
            <a:r>
              <a:rPr lang="en-GB" sz="2400" b="1" dirty="0" smtClean="0">
                <a:latin typeface="Segoe UI" pitchFamily="34" charset="0"/>
                <a:ea typeface="Segoe UI" pitchFamily="34" charset="0"/>
                <a:cs typeface="Segoe UI" pitchFamily="34" charset="0"/>
              </a:rPr>
              <a:t>     Align </a:t>
            </a:r>
            <a:r>
              <a:rPr lang="en-GB" sz="2400" b="1" dirty="0">
                <a:latin typeface="Segoe UI" pitchFamily="34" charset="0"/>
                <a:ea typeface="Segoe UI" pitchFamily="34" charset="0"/>
                <a:cs typeface="Segoe UI" pitchFamily="34" charset="0"/>
              </a:rPr>
              <a:t>Goals</a:t>
            </a:r>
          </a:p>
        </p:txBody>
      </p:sp>
      <p:sp>
        <p:nvSpPr>
          <p:cNvPr id="12" name="2white gradient">
            <a:hlinkClick r:id="rId2" action="ppaction://hlinksldjump"/>
          </p:cNvPr>
          <p:cNvSpPr/>
          <p:nvPr/>
        </p:nvSpPr>
        <p:spPr>
          <a:xfrm>
            <a:off x="9561086" y="4887784"/>
            <a:ext cx="3240000" cy="2340000"/>
          </a:xfrm>
          <a:prstGeom prst="rect">
            <a:avLst/>
          </a:prstGeom>
          <a:solidFill>
            <a:srgbClr val="D2C624"/>
          </a:solidFill>
          <a:ln w="3175">
            <a:noFill/>
          </a:ln>
          <a:effectLst/>
        </p:spPr>
        <p:txBody>
          <a:bodyPr vert="horz" wrap="square" lIns="137181" tIns="91456" rIns="137181" bIns="91456" rtlCol="0" anchor="t" anchorCtr="0">
            <a:noAutofit/>
          </a:bodyPr>
          <a:lstStyle/>
          <a:p>
            <a:endParaRPr lang="en-GB" sz="2400" b="1" dirty="0" smtClean="0">
              <a:latin typeface="Segoe UI" pitchFamily="34" charset="0"/>
              <a:ea typeface="Segoe UI" pitchFamily="34" charset="0"/>
              <a:cs typeface="Segoe UI" pitchFamily="34" charset="0"/>
            </a:endParaRPr>
          </a:p>
          <a:p>
            <a:pPr algn="ctr"/>
            <a:r>
              <a:rPr lang="en-GB" sz="2400" b="1" dirty="0">
                <a:latin typeface="Segoe UI" pitchFamily="34" charset="0"/>
                <a:ea typeface="Segoe UI" pitchFamily="34" charset="0"/>
                <a:cs typeface="Segoe UI" pitchFamily="34" charset="0"/>
              </a:rPr>
              <a:t> </a:t>
            </a:r>
            <a:r>
              <a:rPr lang="en-GB" sz="2400" b="1" dirty="0" smtClean="0">
                <a:latin typeface="Segoe UI" pitchFamily="34" charset="0"/>
                <a:ea typeface="Segoe UI" pitchFamily="34" charset="0"/>
                <a:cs typeface="Segoe UI" pitchFamily="34" charset="0"/>
              </a:rPr>
              <a:t> </a:t>
            </a:r>
          </a:p>
          <a:p>
            <a:pPr algn="ctr"/>
            <a:r>
              <a:rPr lang="en-GB" sz="2400" b="1" dirty="0" smtClean="0">
                <a:latin typeface="Segoe UI" pitchFamily="34" charset="0"/>
                <a:ea typeface="Segoe UI" pitchFamily="34" charset="0"/>
                <a:cs typeface="Segoe UI" pitchFamily="34" charset="0"/>
              </a:rPr>
              <a:t>Deliver </a:t>
            </a:r>
            <a:r>
              <a:rPr lang="en-GB" sz="2400" b="1" dirty="0">
                <a:latin typeface="Segoe UI" pitchFamily="34" charset="0"/>
                <a:ea typeface="Segoe UI" pitchFamily="34" charset="0"/>
                <a:cs typeface="Segoe UI" pitchFamily="34" charset="0"/>
              </a:rPr>
              <a:t>relevant </a:t>
            </a:r>
            <a:r>
              <a:rPr lang="en-GB" sz="2400" b="1" dirty="0" smtClean="0">
                <a:latin typeface="Segoe UI" pitchFamily="34" charset="0"/>
                <a:ea typeface="Segoe UI" pitchFamily="34" charset="0"/>
                <a:cs typeface="Segoe UI" pitchFamily="34" charset="0"/>
              </a:rPr>
              <a:t>     formal </a:t>
            </a:r>
            <a:r>
              <a:rPr lang="en-GB" sz="2400" b="1" dirty="0">
                <a:latin typeface="Segoe UI" pitchFamily="34" charset="0"/>
                <a:ea typeface="Segoe UI" pitchFamily="34" charset="0"/>
                <a:cs typeface="Segoe UI" pitchFamily="34" charset="0"/>
              </a:rPr>
              <a:t>reviews</a:t>
            </a:r>
          </a:p>
        </p:txBody>
      </p:sp>
      <p:sp>
        <p:nvSpPr>
          <p:cNvPr id="13" name="2white gradient">
            <a:hlinkClick r:id="rId2" action="ppaction://hlinksldjump"/>
          </p:cNvPr>
          <p:cNvSpPr/>
          <p:nvPr/>
        </p:nvSpPr>
        <p:spPr>
          <a:xfrm>
            <a:off x="12923770" y="4868734"/>
            <a:ext cx="3240000" cy="2340000"/>
          </a:xfrm>
          <a:prstGeom prst="rect">
            <a:avLst/>
          </a:prstGeom>
          <a:solidFill>
            <a:srgbClr val="D2C624"/>
          </a:solidFill>
          <a:ln w="3175">
            <a:noFill/>
          </a:ln>
          <a:effectLst/>
        </p:spPr>
        <p:txBody>
          <a:bodyPr vert="horz" wrap="square" lIns="137181" tIns="91456" rIns="137181" bIns="91456" rtlCol="0" anchor="t" anchorCtr="0">
            <a:noAutofit/>
          </a:bodyPr>
          <a:lstStyle/>
          <a:p>
            <a:endParaRPr lang="en-GB" sz="2400" dirty="0" smtClean="0">
              <a:latin typeface="Segoe UI" pitchFamily="34" charset="0"/>
              <a:ea typeface="Segoe UI" pitchFamily="34" charset="0"/>
              <a:cs typeface="Segoe UI" pitchFamily="34" charset="0"/>
            </a:endParaRPr>
          </a:p>
          <a:p>
            <a:endParaRPr lang="en-GB" sz="2400" dirty="0">
              <a:latin typeface="Segoe UI" pitchFamily="34" charset="0"/>
              <a:ea typeface="Segoe UI" pitchFamily="34" charset="0"/>
              <a:cs typeface="Segoe UI" pitchFamily="34" charset="0"/>
            </a:endParaRPr>
          </a:p>
          <a:p>
            <a:pPr algn="ctr"/>
            <a:r>
              <a:rPr lang="en-GB" sz="2400" b="1" dirty="0" smtClean="0">
                <a:latin typeface="Segoe UI" pitchFamily="34" charset="0"/>
                <a:ea typeface="Segoe UI" pitchFamily="34" charset="0"/>
                <a:cs typeface="Segoe UI" pitchFamily="34" charset="0"/>
              </a:rPr>
              <a:t>Identify </a:t>
            </a:r>
            <a:r>
              <a:rPr lang="en-GB" sz="2400" b="1" dirty="0">
                <a:latin typeface="Segoe UI" pitchFamily="34" charset="0"/>
                <a:ea typeface="Segoe UI" pitchFamily="34" charset="0"/>
                <a:cs typeface="Segoe UI" pitchFamily="34" charset="0"/>
              </a:rPr>
              <a:t>top talent</a:t>
            </a:r>
          </a:p>
        </p:txBody>
      </p:sp>
      <p:sp>
        <p:nvSpPr>
          <p:cNvPr id="14" name="2white gradient">
            <a:hlinkClick r:id="rId2" action="ppaction://hlinksldjump"/>
          </p:cNvPr>
          <p:cNvSpPr/>
          <p:nvPr/>
        </p:nvSpPr>
        <p:spPr>
          <a:xfrm>
            <a:off x="9567445" y="7327275"/>
            <a:ext cx="3240000" cy="2340000"/>
          </a:xfrm>
          <a:prstGeom prst="rect">
            <a:avLst/>
          </a:prstGeom>
          <a:solidFill>
            <a:srgbClr val="FF8C00"/>
          </a:solidFill>
          <a:ln w="3175">
            <a:noFill/>
          </a:ln>
          <a:effectLst/>
        </p:spPr>
        <p:txBody>
          <a:bodyPr vert="horz" wrap="square" lIns="137181" tIns="91456" rIns="137181" bIns="91456" rtlCol="0" anchor="t" anchorCtr="0">
            <a:noAutofit/>
          </a:bodyPr>
          <a:lstStyle/>
          <a:p>
            <a:pPr algn="ctr"/>
            <a:endParaRPr lang="en-GB" sz="2400" b="1" dirty="0" smtClean="0">
              <a:latin typeface="Segoe UI" pitchFamily="34" charset="0"/>
              <a:ea typeface="Segoe UI" pitchFamily="34" charset="0"/>
              <a:cs typeface="Segoe UI" pitchFamily="34" charset="0"/>
            </a:endParaRPr>
          </a:p>
          <a:p>
            <a:pPr algn="ctr"/>
            <a:endParaRPr lang="en-GB" sz="2400" b="1" dirty="0">
              <a:latin typeface="Segoe UI" pitchFamily="34" charset="0"/>
              <a:ea typeface="Segoe UI" pitchFamily="34" charset="0"/>
              <a:cs typeface="Segoe UI" pitchFamily="34" charset="0"/>
            </a:endParaRPr>
          </a:p>
          <a:p>
            <a:pPr algn="ctr"/>
            <a:r>
              <a:rPr lang="en-GB" sz="2400" b="1" dirty="0" smtClean="0">
                <a:latin typeface="Segoe UI" pitchFamily="34" charset="0"/>
                <a:ea typeface="Segoe UI" pitchFamily="34" charset="0"/>
                <a:cs typeface="Segoe UI" pitchFamily="34" charset="0"/>
              </a:rPr>
              <a:t>Calibrate </a:t>
            </a:r>
            <a:r>
              <a:rPr lang="en-GB" sz="2400" b="1" dirty="0">
                <a:latin typeface="Segoe UI" pitchFamily="34" charset="0"/>
                <a:ea typeface="Segoe UI" pitchFamily="34" charset="0"/>
                <a:cs typeface="Segoe UI" pitchFamily="34" charset="0"/>
              </a:rPr>
              <a:t>performance</a:t>
            </a:r>
          </a:p>
        </p:txBody>
      </p:sp>
      <p:sp>
        <p:nvSpPr>
          <p:cNvPr id="15" name="2white gradient">
            <a:hlinkClick r:id="rId2" action="ppaction://hlinksldjump"/>
          </p:cNvPr>
          <p:cNvSpPr/>
          <p:nvPr/>
        </p:nvSpPr>
        <p:spPr>
          <a:xfrm>
            <a:off x="12932390" y="7308225"/>
            <a:ext cx="3240000" cy="2340000"/>
          </a:xfrm>
          <a:prstGeom prst="rect">
            <a:avLst/>
          </a:prstGeom>
          <a:solidFill>
            <a:srgbClr val="FF8C00"/>
          </a:solidFill>
          <a:ln w="3175">
            <a:noFill/>
          </a:ln>
          <a:effectLst/>
        </p:spPr>
        <p:txBody>
          <a:bodyPr vert="horz" wrap="square" lIns="137181" tIns="91456" rIns="137181" bIns="91456" rtlCol="0" anchor="t" anchorCtr="0">
            <a:noAutofit/>
          </a:bodyPr>
          <a:lstStyle/>
          <a:p>
            <a:endParaRPr lang="en-GB" sz="2400" b="1" dirty="0" smtClean="0">
              <a:latin typeface="Segoe UI" pitchFamily="34" charset="0"/>
              <a:ea typeface="Segoe UI" pitchFamily="34" charset="0"/>
              <a:cs typeface="Segoe UI" pitchFamily="34" charset="0"/>
            </a:endParaRPr>
          </a:p>
          <a:p>
            <a:pPr algn="ctr"/>
            <a:endParaRPr lang="en-GB" sz="2400" b="1" dirty="0" smtClean="0">
              <a:latin typeface="Segoe UI" pitchFamily="34" charset="0"/>
              <a:ea typeface="Segoe UI" pitchFamily="34" charset="0"/>
              <a:cs typeface="Segoe UI" pitchFamily="34" charset="0"/>
            </a:endParaRPr>
          </a:p>
          <a:p>
            <a:pPr algn="ctr"/>
            <a:r>
              <a:rPr lang="en-GB" sz="2400" b="1" dirty="0" smtClean="0">
                <a:latin typeface="Segoe UI" pitchFamily="34" charset="0"/>
                <a:ea typeface="Segoe UI" pitchFamily="34" charset="0"/>
                <a:cs typeface="Segoe UI" pitchFamily="34" charset="0"/>
              </a:rPr>
              <a:t>Support </a:t>
            </a:r>
            <a:r>
              <a:rPr lang="en-GB" sz="2400" b="1" dirty="0">
                <a:latin typeface="Segoe UI" pitchFamily="34" charset="0"/>
                <a:ea typeface="Segoe UI" pitchFamily="34" charset="0"/>
                <a:cs typeface="Segoe UI" pitchFamily="34" charset="0"/>
              </a:rPr>
              <a:t>managers</a:t>
            </a:r>
          </a:p>
        </p:txBody>
      </p:sp>
    </p:spTree>
    <p:extLst>
      <p:ext uri="{BB962C8B-B14F-4D97-AF65-F5344CB8AC3E}">
        <p14:creationId xmlns:p14="http://schemas.microsoft.com/office/powerpoint/2010/main" val="2086268320"/>
      </p:ext>
    </p:extLst>
  </p:cSld>
  <p:clrMapOvr>
    <a:masterClrMapping/>
  </p:clrMapOvr>
  <p:transition>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lang="en-US" sz="4950" dirty="0" smtClean="0"/>
              <a:t>Performance Management</a:t>
            </a:r>
            <a:endParaRPr lang="en-IN" sz="4950" dirty="0"/>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2901" y="2133600"/>
            <a:ext cx="9715499" cy="800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1871568"/>
      </p:ext>
    </p:extLst>
  </p:cSld>
  <p:clrMapOvr>
    <a:masterClrMapping/>
  </p:clrMapOvr>
  <p:transition>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904671"/>
          </a:xfrm>
        </p:spPr>
        <p:txBody>
          <a:bodyPr/>
          <a:lstStyle/>
          <a:p>
            <a:r>
              <a:rPr lang="en-IN" sz="4950" dirty="0"/>
              <a:t>Talent Management</a:t>
            </a:r>
            <a:r>
              <a:rPr lang="en-IN" dirty="0"/>
              <a:t/>
            </a:r>
            <a:br>
              <a:rPr lang="en-IN" dirty="0"/>
            </a:br>
            <a:endParaRPr lang="en-IN" dirty="0"/>
          </a:p>
        </p:txBody>
      </p:sp>
      <p:sp>
        <p:nvSpPr>
          <p:cNvPr id="5" name="1white gradient">
            <a:hlinkClick r:id="rId2" action="ppaction://hlinksldjump"/>
          </p:cNvPr>
          <p:cNvSpPr/>
          <p:nvPr/>
        </p:nvSpPr>
        <p:spPr>
          <a:xfrm>
            <a:off x="5680370" y="3264110"/>
            <a:ext cx="3240000" cy="2520000"/>
          </a:xfrm>
          <a:prstGeom prst="rect">
            <a:avLst/>
          </a:prstGeom>
          <a:solidFill>
            <a:srgbClr val="FFC000"/>
          </a:solidFill>
          <a:ln w="3175">
            <a:noFill/>
          </a:ln>
          <a:effectLst/>
        </p:spPr>
        <p:txBody>
          <a:bodyPr vert="horz" wrap="square" lIns="137181" tIns="91456" rIns="137181" bIns="91456" rtlCol="0" anchor="t" anchorCtr="0">
            <a:noAutofit/>
          </a:bodyPr>
          <a:lstStyle/>
          <a:p>
            <a:endParaRPr lang="en-IN" sz="2400" b="1" dirty="0" smtClean="0">
              <a:latin typeface="Segoe UI" pitchFamily="34" charset="0"/>
              <a:ea typeface="Segoe UI" pitchFamily="34" charset="0"/>
              <a:cs typeface="Segoe UI" pitchFamily="34" charset="0"/>
            </a:endParaRPr>
          </a:p>
          <a:p>
            <a:pPr algn="ctr"/>
            <a:endParaRPr lang="en-IN" sz="2400" b="1" dirty="0" smtClean="0">
              <a:latin typeface="Segoe UI" pitchFamily="34" charset="0"/>
              <a:ea typeface="Segoe UI" pitchFamily="34" charset="0"/>
              <a:cs typeface="Segoe UI" pitchFamily="34" charset="0"/>
            </a:endParaRPr>
          </a:p>
          <a:p>
            <a:pPr algn="ctr"/>
            <a:r>
              <a:rPr lang="en-IN" sz="2400" b="1" dirty="0" smtClean="0">
                <a:latin typeface="Segoe UI" pitchFamily="34" charset="0"/>
                <a:ea typeface="Segoe UI" pitchFamily="34" charset="0"/>
                <a:cs typeface="Segoe UI" pitchFamily="34" charset="0"/>
              </a:rPr>
              <a:t>Aligning </a:t>
            </a:r>
            <a:r>
              <a:rPr lang="en-IN" sz="2400" b="1" dirty="0">
                <a:latin typeface="Segoe UI" pitchFamily="34" charset="0"/>
                <a:ea typeface="Segoe UI" pitchFamily="34" charset="0"/>
                <a:cs typeface="Segoe UI" pitchFamily="34" charset="0"/>
              </a:rPr>
              <a:t>workforce with key objectives</a:t>
            </a:r>
          </a:p>
        </p:txBody>
      </p:sp>
      <p:sp>
        <p:nvSpPr>
          <p:cNvPr id="7" name="1white gradient">
            <a:hlinkClick r:id="rId2" action="ppaction://hlinksldjump"/>
          </p:cNvPr>
          <p:cNvSpPr/>
          <p:nvPr/>
        </p:nvSpPr>
        <p:spPr>
          <a:xfrm>
            <a:off x="2329439" y="5899806"/>
            <a:ext cx="3240000" cy="2520000"/>
          </a:xfrm>
          <a:prstGeom prst="rect">
            <a:avLst/>
          </a:prstGeom>
          <a:solidFill>
            <a:srgbClr val="FFC000"/>
          </a:solidFill>
          <a:ln w="3175">
            <a:noFill/>
          </a:ln>
          <a:effectLst/>
        </p:spPr>
        <p:txBody>
          <a:bodyPr vert="horz" wrap="square" lIns="137181" tIns="91456" rIns="137181" bIns="91456" rtlCol="0" anchor="t" anchorCtr="0">
            <a:noAutofit/>
          </a:bodyPr>
          <a:lstStyle/>
          <a:p>
            <a:endParaRPr lang="en-IN" sz="2400" b="1" dirty="0" smtClean="0">
              <a:latin typeface="Segoe UI" pitchFamily="34" charset="0"/>
              <a:ea typeface="Segoe UI" pitchFamily="34" charset="0"/>
              <a:cs typeface="Segoe UI" pitchFamily="34" charset="0"/>
            </a:endParaRPr>
          </a:p>
          <a:p>
            <a:pPr algn="ctr"/>
            <a:r>
              <a:rPr lang="en-IN" sz="2400" b="1" dirty="0" smtClean="0">
                <a:latin typeface="Segoe UI" pitchFamily="34" charset="0"/>
                <a:ea typeface="Segoe UI" pitchFamily="34" charset="0"/>
                <a:cs typeface="Segoe UI" pitchFamily="34" charset="0"/>
              </a:rPr>
              <a:t>Create </a:t>
            </a:r>
            <a:r>
              <a:rPr lang="en-IN" sz="2400" b="1" dirty="0">
                <a:latin typeface="Segoe UI" pitchFamily="34" charset="0"/>
                <a:ea typeface="Segoe UI" pitchFamily="34" charset="0"/>
                <a:cs typeface="Segoe UI" pitchFamily="34" charset="0"/>
              </a:rPr>
              <a:t>on-roll employee development plans</a:t>
            </a:r>
          </a:p>
        </p:txBody>
      </p:sp>
      <p:sp>
        <p:nvSpPr>
          <p:cNvPr id="8" name="1white gradient">
            <a:hlinkClick r:id="rId2" action="ppaction://hlinksldjump"/>
          </p:cNvPr>
          <p:cNvSpPr/>
          <p:nvPr/>
        </p:nvSpPr>
        <p:spPr>
          <a:xfrm>
            <a:off x="2329430" y="3270689"/>
            <a:ext cx="3240000" cy="2520000"/>
          </a:xfrm>
          <a:prstGeom prst="rect">
            <a:avLst/>
          </a:prstGeom>
          <a:solidFill>
            <a:schemeClr val="accent6">
              <a:lumMod val="75000"/>
            </a:schemeClr>
          </a:solidFill>
          <a:ln w="3175">
            <a:noFill/>
          </a:ln>
          <a:effectLst/>
        </p:spPr>
        <p:txBody>
          <a:bodyPr vert="horz" wrap="square" lIns="137181" tIns="91456" rIns="137181" bIns="91456" rtlCol="0" anchor="t" anchorCtr="0">
            <a:noAutofit/>
          </a:bodyPr>
          <a:lstStyle/>
          <a:p>
            <a:pPr algn="ctr"/>
            <a:endParaRPr lang="en-GB" sz="2400" b="1" dirty="0" smtClean="0">
              <a:latin typeface="Segoe UI" pitchFamily="34" charset="0"/>
              <a:ea typeface="Segoe UI" pitchFamily="34" charset="0"/>
              <a:cs typeface="Segoe UI" pitchFamily="34" charset="0"/>
            </a:endParaRPr>
          </a:p>
          <a:p>
            <a:pPr algn="ctr"/>
            <a:endParaRPr lang="en-GB" sz="2400" b="1" dirty="0" smtClean="0">
              <a:latin typeface="Segoe UI" pitchFamily="34" charset="0"/>
              <a:ea typeface="Segoe UI" pitchFamily="34" charset="0"/>
              <a:cs typeface="Segoe UI" pitchFamily="34" charset="0"/>
            </a:endParaRPr>
          </a:p>
          <a:p>
            <a:pPr algn="ctr"/>
            <a:r>
              <a:rPr lang="en-GB" sz="2400" b="1" dirty="0" smtClean="0">
                <a:latin typeface="Segoe UI" pitchFamily="34" charset="0"/>
                <a:ea typeface="Segoe UI" pitchFamily="34" charset="0"/>
                <a:cs typeface="Segoe UI" pitchFamily="34" charset="0"/>
              </a:rPr>
              <a:t>Create </a:t>
            </a:r>
            <a:r>
              <a:rPr lang="en-GB" sz="2400" b="1" dirty="0">
                <a:latin typeface="Segoe UI" pitchFamily="34" charset="0"/>
                <a:ea typeface="Segoe UI" pitchFamily="34" charset="0"/>
                <a:cs typeface="Segoe UI" pitchFamily="34" charset="0"/>
              </a:rPr>
              <a:t>Development Plans</a:t>
            </a:r>
          </a:p>
        </p:txBody>
      </p:sp>
      <p:sp>
        <p:nvSpPr>
          <p:cNvPr id="9" name="1white gradient">
            <a:hlinkClick r:id="rId2" action="ppaction://hlinksldjump"/>
          </p:cNvPr>
          <p:cNvSpPr/>
          <p:nvPr/>
        </p:nvSpPr>
        <p:spPr>
          <a:xfrm>
            <a:off x="9032201" y="3245060"/>
            <a:ext cx="3240000" cy="2520000"/>
          </a:xfrm>
          <a:prstGeom prst="rect">
            <a:avLst/>
          </a:prstGeom>
          <a:solidFill>
            <a:srgbClr val="92D050"/>
          </a:solidFill>
          <a:ln w="3175">
            <a:noFill/>
          </a:ln>
          <a:effectLst/>
        </p:spPr>
        <p:txBody>
          <a:bodyPr vert="horz" wrap="square" lIns="137181" tIns="91456" rIns="137181" bIns="91456" rtlCol="0" anchor="t" anchorCtr="0">
            <a:noAutofit/>
          </a:bodyPr>
          <a:lstStyle/>
          <a:p>
            <a:pPr algn="ctr"/>
            <a:endParaRPr lang="en-GB" sz="2400" b="1" dirty="0" smtClean="0">
              <a:latin typeface="Segoe UI" pitchFamily="34" charset="0"/>
              <a:ea typeface="Segoe UI" pitchFamily="34" charset="0"/>
              <a:cs typeface="Segoe UI" pitchFamily="34" charset="0"/>
            </a:endParaRPr>
          </a:p>
          <a:p>
            <a:pPr algn="ctr"/>
            <a:endParaRPr lang="en-GB" sz="2400" b="1" dirty="0" smtClean="0">
              <a:latin typeface="Segoe UI" pitchFamily="34" charset="0"/>
              <a:ea typeface="Segoe UI" pitchFamily="34" charset="0"/>
              <a:cs typeface="Segoe UI" pitchFamily="34" charset="0"/>
            </a:endParaRPr>
          </a:p>
          <a:p>
            <a:pPr algn="ctr"/>
            <a:r>
              <a:rPr lang="en-GB" sz="2400" b="1" dirty="0" smtClean="0">
                <a:latin typeface="Segoe UI" pitchFamily="34" charset="0"/>
                <a:ea typeface="Segoe UI" pitchFamily="34" charset="0"/>
                <a:cs typeface="Segoe UI" pitchFamily="34" charset="0"/>
              </a:rPr>
              <a:t>Automated </a:t>
            </a:r>
            <a:r>
              <a:rPr lang="en-GB" sz="2400" b="1" dirty="0">
                <a:latin typeface="Segoe UI" pitchFamily="34" charset="0"/>
                <a:ea typeface="Segoe UI" pitchFamily="34" charset="0"/>
                <a:cs typeface="Segoe UI" pitchFamily="34" charset="0"/>
              </a:rPr>
              <a:t>recruitment process</a:t>
            </a:r>
          </a:p>
        </p:txBody>
      </p:sp>
      <p:sp>
        <p:nvSpPr>
          <p:cNvPr id="10" name="1white gradient">
            <a:hlinkClick r:id="rId2" action="ppaction://hlinksldjump"/>
          </p:cNvPr>
          <p:cNvSpPr/>
          <p:nvPr/>
        </p:nvSpPr>
        <p:spPr>
          <a:xfrm>
            <a:off x="12388945" y="5883242"/>
            <a:ext cx="3240000" cy="2520000"/>
          </a:xfrm>
          <a:prstGeom prst="rect">
            <a:avLst/>
          </a:prstGeom>
          <a:solidFill>
            <a:srgbClr val="92D050"/>
          </a:solidFill>
          <a:ln w="3175">
            <a:noFill/>
          </a:ln>
          <a:effectLst/>
        </p:spPr>
        <p:txBody>
          <a:bodyPr vert="horz" wrap="square" lIns="137181" tIns="91456" rIns="137181" bIns="91456" rtlCol="0" anchor="t" anchorCtr="0">
            <a:noAutofit/>
          </a:bodyPr>
          <a:lstStyle/>
          <a:p>
            <a:pPr algn="ctr"/>
            <a:endParaRPr lang="en-IN" sz="2400" b="1" dirty="0" smtClean="0">
              <a:latin typeface="Segoe UI" pitchFamily="34" charset="0"/>
              <a:ea typeface="Segoe UI" pitchFamily="34" charset="0"/>
              <a:cs typeface="Segoe UI" pitchFamily="34" charset="0"/>
            </a:endParaRPr>
          </a:p>
          <a:p>
            <a:pPr algn="ctr"/>
            <a:r>
              <a:rPr lang="en-IN" sz="2400" b="1" dirty="0" smtClean="0">
                <a:latin typeface="Segoe UI" pitchFamily="34" charset="0"/>
                <a:ea typeface="Segoe UI" pitchFamily="34" charset="0"/>
                <a:cs typeface="Segoe UI" pitchFamily="34" charset="0"/>
              </a:rPr>
              <a:t>Identify </a:t>
            </a:r>
            <a:r>
              <a:rPr lang="en-IN" sz="2400" b="1" dirty="0">
                <a:latin typeface="Segoe UI" pitchFamily="34" charset="0"/>
                <a:ea typeface="Segoe UI" pitchFamily="34" charset="0"/>
                <a:cs typeface="Segoe UI" pitchFamily="34" charset="0"/>
              </a:rPr>
              <a:t>the necessary manpower skills</a:t>
            </a:r>
          </a:p>
        </p:txBody>
      </p:sp>
      <p:sp>
        <p:nvSpPr>
          <p:cNvPr id="11" name="1white gradient">
            <a:hlinkClick r:id="rId2" action="ppaction://hlinksldjump"/>
          </p:cNvPr>
          <p:cNvSpPr/>
          <p:nvPr/>
        </p:nvSpPr>
        <p:spPr>
          <a:xfrm>
            <a:off x="12388931" y="3232589"/>
            <a:ext cx="3240000" cy="2520000"/>
          </a:xfrm>
          <a:prstGeom prst="rect">
            <a:avLst/>
          </a:prstGeom>
          <a:solidFill>
            <a:srgbClr val="00B0F0"/>
          </a:solidFill>
          <a:ln w="3175">
            <a:noFill/>
          </a:ln>
          <a:effectLst/>
        </p:spPr>
        <p:txBody>
          <a:bodyPr vert="horz" wrap="square" lIns="137181" tIns="91456" rIns="137181" bIns="91456" rtlCol="0" anchor="t" anchorCtr="0">
            <a:noAutofit/>
          </a:bodyPr>
          <a:lstStyle/>
          <a:p>
            <a:pPr algn="ctr"/>
            <a:endParaRPr lang="en-IN" sz="2400" b="1" dirty="0" smtClean="0">
              <a:latin typeface="Segoe UI" pitchFamily="34" charset="0"/>
              <a:ea typeface="Segoe UI" pitchFamily="34" charset="0"/>
              <a:cs typeface="Segoe UI" pitchFamily="34" charset="0"/>
            </a:endParaRPr>
          </a:p>
          <a:p>
            <a:pPr algn="ctr"/>
            <a:endParaRPr lang="en-IN" sz="2400" b="1" dirty="0" smtClean="0">
              <a:latin typeface="Segoe UI" pitchFamily="34" charset="0"/>
              <a:ea typeface="Segoe UI" pitchFamily="34" charset="0"/>
              <a:cs typeface="Segoe UI" pitchFamily="34" charset="0"/>
            </a:endParaRPr>
          </a:p>
          <a:p>
            <a:pPr algn="ctr"/>
            <a:r>
              <a:rPr lang="en-IN" sz="2400" b="1" dirty="0" smtClean="0">
                <a:latin typeface="Segoe UI" pitchFamily="34" charset="0"/>
                <a:ea typeface="Segoe UI" pitchFamily="34" charset="0"/>
                <a:cs typeface="Segoe UI" pitchFamily="34" charset="0"/>
              </a:rPr>
              <a:t>Implement </a:t>
            </a:r>
            <a:r>
              <a:rPr lang="en-IN" sz="2400" b="1" dirty="0">
                <a:latin typeface="Segoe UI" pitchFamily="34" charset="0"/>
                <a:ea typeface="Segoe UI" pitchFamily="34" charset="0"/>
                <a:cs typeface="Segoe UI" pitchFamily="34" charset="0"/>
              </a:rPr>
              <a:t>compensation and reward programs</a:t>
            </a:r>
          </a:p>
        </p:txBody>
      </p:sp>
      <p:sp>
        <p:nvSpPr>
          <p:cNvPr id="12" name="1white gradient">
            <a:hlinkClick r:id="rId2" action="ppaction://hlinksldjump"/>
          </p:cNvPr>
          <p:cNvSpPr/>
          <p:nvPr/>
        </p:nvSpPr>
        <p:spPr>
          <a:xfrm>
            <a:off x="9032201" y="5899401"/>
            <a:ext cx="3240000" cy="2520000"/>
          </a:xfrm>
          <a:prstGeom prst="rect">
            <a:avLst/>
          </a:prstGeom>
          <a:solidFill>
            <a:srgbClr val="00B0F0"/>
          </a:solidFill>
          <a:ln w="3175">
            <a:noFill/>
          </a:ln>
          <a:effectLst/>
        </p:spPr>
        <p:txBody>
          <a:bodyPr vert="horz" wrap="square" lIns="137181" tIns="91456" rIns="137181" bIns="91456" rtlCol="0" anchor="t" anchorCtr="0">
            <a:noAutofit/>
          </a:bodyPr>
          <a:lstStyle/>
          <a:p>
            <a:pPr algn="ctr"/>
            <a:endParaRPr lang="en-IN" sz="2400" b="1" dirty="0" smtClean="0">
              <a:latin typeface="Segoe UI" pitchFamily="34" charset="0"/>
              <a:ea typeface="Segoe UI" pitchFamily="34" charset="0"/>
              <a:cs typeface="Segoe UI" pitchFamily="34" charset="0"/>
            </a:endParaRPr>
          </a:p>
          <a:p>
            <a:pPr algn="ctr"/>
            <a:r>
              <a:rPr lang="en-IN" sz="2400" b="1" dirty="0" smtClean="0">
                <a:latin typeface="Segoe UI" pitchFamily="34" charset="0"/>
                <a:ea typeface="Segoe UI" pitchFamily="34" charset="0"/>
                <a:cs typeface="Segoe UI" pitchFamily="34" charset="0"/>
              </a:rPr>
              <a:t>Comprehensive </a:t>
            </a:r>
            <a:r>
              <a:rPr lang="en-IN" sz="2400" b="1" dirty="0">
                <a:latin typeface="Segoe UI" pitchFamily="34" charset="0"/>
                <a:ea typeface="Segoe UI" pitchFamily="34" charset="0"/>
                <a:cs typeface="Segoe UI" pitchFamily="34" charset="0"/>
              </a:rPr>
              <a:t>learning environment for Training needs</a:t>
            </a:r>
          </a:p>
        </p:txBody>
      </p:sp>
      <p:sp>
        <p:nvSpPr>
          <p:cNvPr id="13" name="1white gradient">
            <a:hlinkClick r:id="rId2" action="ppaction://hlinksldjump"/>
          </p:cNvPr>
          <p:cNvSpPr/>
          <p:nvPr/>
        </p:nvSpPr>
        <p:spPr>
          <a:xfrm>
            <a:off x="5670367" y="5908229"/>
            <a:ext cx="3240000" cy="2520000"/>
          </a:xfrm>
          <a:prstGeom prst="rect">
            <a:avLst/>
          </a:prstGeom>
          <a:solidFill>
            <a:schemeClr val="accent6">
              <a:lumMod val="75000"/>
            </a:schemeClr>
          </a:solidFill>
          <a:ln w="3175">
            <a:noFill/>
          </a:ln>
          <a:effectLst/>
        </p:spPr>
        <p:txBody>
          <a:bodyPr vert="horz" wrap="square" lIns="137181" tIns="91456" rIns="137181" bIns="91456" rtlCol="0" anchor="t" anchorCtr="0">
            <a:noAutofit/>
          </a:bodyPr>
          <a:lstStyle/>
          <a:p>
            <a:pPr algn="ctr"/>
            <a:endParaRPr lang="en-IN" sz="2400" b="1" dirty="0" smtClean="0">
              <a:latin typeface="Segoe UI" pitchFamily="34" charset="0"/>
              <a:ea typeface="Segoe UI" pitchFamily="34" charset="0"/>
              <a:cs typeface="Segoe UI" pitchFamily="34" charset="0"/>
            </a:endParaRPr>
          </a:p>
          <a:p>
            <a:pPr algn="ctr"/>
            <a:r>
              <a:rPr lang="en-IN" sz="2400" b="1" dirty="0" smtClean="0">
                <a:latin typeface="Segoe UI" pitchFamily="34" charset="0"/>
                <a:ea typeface="Segoe UI" pitchFamily="34" charset="0"/>
                <a:cs typeface="Segoe UI" pitchFamily="34" charset="0"/>
              </a:rPr>
              <a:t>Proactive </a:t>
            </a:r>
            <a:r>
              <a:rPr lang="en-IN" sz="2400" b="1" dirty="0">
                <a:latin typeface="Segoe UI" pitchFamily="34" charset="0"/>
                <a:ea typeface="Segoe UI" pitchFamily="34" charset="0"/>
                <a:cs typeface="Segoe UI" pitchFamily="34" charset="0"/>
              </a:rPr>
              <a:t>succession and development management</a:t>
            </a:r>
          </a:p>
        </p:txBody>
      </p:sp>
    </p:spTree>
    <p:extLst>
      <p:ext uri="{BB962C8B-B14F-4D97-AF65-F5344CB8AC3E}">
        <p14:creationId xmlns:p14="http://schemas.microsoft.com/office/powerpoint/2010/main" val="1129502007"/>
      </p:ext>
    </p:extLst>
  </p:cSld>
  <p:clrMapOvr>
    <a:masterClrMapping/>
  </p:clrMapOvr>
  <p:transition>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7750" y="1371600"/>
            <a:ext cx="7848413" cy="761773"/>
          </a:xfrm>
        </p:spPr>
        <p:txBody>
          <a:bodyPr/>
          <a:lstStyle/>
          <a:p>
            <a:r>
              <a:rPr lang="en-IN" sz="4950" dirty="0" smtClean="0"/>
              <a:t>Features – Talent Management</a:t>
            </a:r>
            <a:endParaRPr lang="en-IN" dirty="0"/>
          </a:p>
        </p:txBody>
      </p:sp>
      <p:sp>
        <p:nvSpPr>
          <p:cNvPr id="5" name="1white gradient">
            <a:hlinkClick r:id="rId2" action="ppaction://hlinksldjump"/>
          </p:cNvPr>
          <p:cNvSpPr/>
          <p:nvPr/>
        </p:nvSpPr>
        <p:spPr>
          <a:xfrm>
            <a:off x="3916185" y="3314700"/>
            <a:ext cx="9961812" cy="2096254"/>
          </a:xfrm>
          <a:prstGeom prst="rect">
            <a:avLst/>
          </a:prstGeom>
          <a:solidFill>
            <a:srgbClr val="92D050"/>
          </a:solidFill>
          <a:ln w="3175">
            <a:noFill/>
          </a:ln>
          <a:effectLst/>
        </p:spPr>
        <p:txBody>
          <a:bodyPr vert="horz" wrap="square" lIns="137181" tIns="91456" rIns="137181" bIns="91456" rtlCol="0" anchor="t" anchorCtr="0">
            <a:noAutofit/>
          </a:bodyPr>
          <a:lstStyle/>
          <a:p>
            <a:endParaRPr lang="en-IN" sz="2400" b="1" dirty="0" smtClean="0">
              <a:latin typeface="Segoe UI" pitchFamily="34" charset="0"/>
              <a:ea typeface="Segoe UI" pitchFamily="34" charset="0"/>
              <a:cs typeface="Segoe UI" pitchFamily="34" charset="0"/>
            </a:endParaRPr>
          </a:p>
          <a:p>
            <a:pPr lvl="1" algn="ctr"/>
            <a:endParaRPr lang="en-IN" sz="2400" b="1" dirty="0" smtClean="0"/>
          </a:p>
          <a:p>
            <a:pPr lvl="1" algn="ctr"/>
            <a:r>
              <a:rPr lang="en-IN" sz="2400" b="1" dirty="0" smtClean="0"/>
              <a:t>Talent Management</a:t>
            </a:r>
            <a:endParaRPr lang="en-US" sz="2400" b="1" dirty="0"/>
          </a:p>
        </p:txBody>
      </p:sp>
      <p:sp>
        <p:nvSpPr>
          <p:cNvPr id="7" name="1white gradient">
            <a:hlinkClick r:id="rId2" action="ppaction://hlinksldjump"/>
          </p:cNvPr>
          <p:cNvSpPr/>
          <p:nvPr/>
        </p:nvSpPr>
        <p:spPr>
          <a:xfrm>
            <a:off x="3916185" y="5515444"/>
            <a:ext cx="3240000" cy="2520000"/>
          </a:xfrm>
          <a:prstGeom prst="rect">
            <a:avLst/>
          </a:prstGeom>
          <a:solidFill>
            <a:srgbClr val="FF8C00"/>
          </a:solidFill>
          <a:ln w="3175">
            <a:noFill/>
          </a:ln>
          <a:effectLst/>
        </p:spPr>
        <p:txBody>
          <a:bodyPr vert="horz" wrap="square" lIns="137181" tIns="91456" rIns="137181" bIns="91456" rtlCol="0" anchor="t" anchorCtr="0">
            <a:noAutofit/>
          </a:bodyPr>
          <a:lstStyle/>
          <a:p>
            <a:endParaRPr lang="en-IN" sz="2400" b="1" dirty="0" smtClean="0">
              <a:latin typeface="Segoe UI" pitchFamily="34" charset="0"/>
              <a:ea typeface="Segoe UI" pitchFamily="34" charset="0"/>
              <a:cs typeface="Segoe UI" pitchFamily="34" charset="0"/>
            </a:endParaRPr>
          </a:p>
          <a:p>
            <a:pPr algn="ctr"/>
            <a:endParaRPr lang="en-US" sz="2400" b="1" dirty="0" smtClean="0"/>
          </a:p>
          <a:p>
            <a:pPr algn="ctr"/>
            <a:r>
              <a:rPr lang="en-US" sz="2400" b="1" dirty="0" smtClean="0"/>
              <a:t>Compensation Management</a:t>
            </a:r>
            <a:endParaRPr lang="en-US" sz="2400" b="1" dirty="0"/>
          </a:p>
        </p:txBody>
      </p:sp>
      <p:sp>
        <p:nvSpPr>
          <p:cNvPr id="12" name="1white gradient">
            <a:hlinkClick r:id="rId2" action="ppaction://hlinksldjump"/>
          </p:cNvPr>
          <p:cNvSpPr/>
          <p:nvPr/>
        </p:nvSpPr>
        <p:spPr>
          <a:xfrm>
            <a:off x="10637997" y="5515039"/>
            <a:ext cx="3240000" cy="2520000"/>
          </a:xfrm>
          <a:prstGeom prst="rect">
            <a:avLst/>
          </a:prstGeom>
          <a:solidFill>
            <a:srgbClr val="00B0F0"/>
          </a:solidFill>
          <a:ln w="3175">
            <a:noFill/>
          </a:ln>
          <a:effectLst/>
        </p:spPr>
        <p:txBody>
          <a:bodyPr vert="horz" wrap="square" lIns="137181" tIns="91456" rIns="137181" bIns="91456" rtlCol="0" anchor="t" anchorCtr="0">
            <a:noAutofit/>
          </a:bodyPr>
          <a:lstStyle/>
          <a:p>
            <a:pPr algn="ctr"/>
            <a:endParaRPr lang="en-IN" sz="2400" b="1" dirty="0" smtClean="0">
              <a:latin typeface="Segoe UI" pitchFamily="34" charset="0"/>
              <a:ea typeface="Segoe UI" pitchFamily="34" charset="0"/>
              <a:cs typeface="Segoe UI" pitchFamily="34" charset="0"/>
            </a:endParaRPr>
          </a:p>
          <a:p>
            <a:pPr algn="ctr"/>
            <a:endParaRPr lang="en-IN" sz="2400" b="1" dirty="0" smtClean="0"/>
          </a:p>
          <a:p>
            <a:pPr algn="ctr"/>
            <a:r>
              <a:rPr lang="en-IN" sz="2400" b="1" dirty="0" smtClean="0"/>
              <a:t>Employee Performance Tracking</a:t>
            </a:r>
            <a:endParaRPr lang="en-US" sz="2400" b="1" dirty="0"/>
          </a:p>
        </p:txBody>
      </p:sp>
      <p:sp>
        <p:nvSpPr>
          <p:cNvPr id="13" name="1white gradient">
            <a:hlinkClick r:id="rId2" action="ppaction://hlinksldjump"/>
          </p:cNvPr>
          <p:cNvSpPr/>
          <p:nvPr/>
        </p:nvSpPr>
        <p:spPr>
          <a:xfrm>
            <a:off x="7276163" y="5531711"/>
            <a:ext cx="3240000" cy="2520000"/>
          </a:xfrm>
          <a:prstGeom prst="rect">
            <a:avLst/>
          </a:prstGeom>
          <a:solidFill>
            <a:srgbClr val="FF0000"/>
          </a:solidFill>
          <a:ln w="3175">
            <a:noFill/>
          </a:ln>
          <a:effectLst/>
        </p:spPr>
        <p:txBody>
          <a:bodyPr vert="horz" wrap="square" lIns="137181" tIns="91456" rIns="137181" bIns="91456" rtlCol="0" anchor="t" anchorCtr="0">
            <a:noAutofit/>
          </a:bodyPr>
          <a:lstStyle/>
          <a:p>
            <a:pPr algn="ctr"/>
            <a:endParaRPr lang="en-IN" sz="2400" b="1" dirty="0" smtClean="0">
              <a:latin typeface="Segoe UI" pitchFamily="34" charset="0"/>
              <a:ea typeface="Segoe UI" pitchFamily="34" charset="0"/>
              <a:cs typeface="Segoe UI" pitchFamily="34" charset="0"/>
            </a:endParaRPr>
          </a:p>
          <a:p>
            <a:pPr algn="ctr"/>
            <a:endParaRPr lang="en-IN" sz="2400" b="1" dirty="0" smtClean="0"/>
          </a:p>
          <a:p>
            <a:pPr algn="ctr"/>
            <a:r>
              <a:rPr lang="en-IN" sz="2400" b="1" dirty="0" smtClean="0"/>
              <a:t>Course Management</a:t>
            </a:r>
            <a:endParaRPr lang="en-US" sz="2400" b="1" dirty="0"/>
          </a:p>
        </p:txBody>
      </p:sp>
    </p:spTree>
    <p:extLst>
      <p:ext uri="{BB962C8B-B14F-4D97-AF65-F5344CB8AC3E}">
        <p14:creationId xmlns:p14="http://schemas.microsoft.com/office/powerpoint/2010/main" val="1129502007"/>
      </p:ext>
    </p:extLst>
  </p:cSld>
  <p:clrMapOvr>
    <a:masterClrMapping/>
  </p:clrMapOvr>
  <p:transition>
    <p:pu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sz="4950" smtClean="0"/>
              <a:t>Compensation</a:t>
            </a:r>
            <a:endParaRPr lang="en-IN" sz="4950" dirty="0"/>
          </a:p>
        </p:txBody>
      </p:sp>
      <p:sp>
        <p:nvSpPr>
          <p:cNvPr id="4" name="Rectangle 3"/>
          <p:cNvSpPr/>
          <p:nvPr/>
        </p:nvSpPr>
        <p:spPr>
          <a:xfrm>
            <a:off x="3143250" y="2715186"/>
            <a:ext cx="7600802" cy="2160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Identify and develop the skills necessary to </a:t>
            </a:r>
            <a:endParaRPr lang="en-IN" sz="2400" b="1" dirty="0" smtClean="0"/>
          </a:p>
          <a:p>
            <a:pPr algn="ctr"/>
            <a:r>
              <a:rPr lang="en-IN" sz="2400" b="1" dirty="0" smtClean="0"/>
              <a:t>align </a:t>
            </a:r>
            <a:r>
              <a:rPr lang="en-IN" sz="2400" b="1" dirty="0"/>
              <a:t>your workforce with business goals </a:t>
            </a:r>
            <a:endParaRPr lang="en-US" sz="2400" b="1" dirty="0"/>
          </a:p>
        </p:txBody>
      </p:sp>
      <p:sp>
        <p:nvSpPr>
          <p:cNvPr id="5" name="Rectangle 4"/>
          <p:cNvSpPr/>
          <p:nvPr/>
        </p:nvSpPr>
        <p:spPr>
          <a:xfrm>
            <a:off x="3143250" y="4964404"/>
            <a:ext cx="7599600" cy="2160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Build a competency catalogue that can be leveraged by all talent management processes </a:t>
            </a:r>
            <a:endParaRPr lang="en-US" sz="2400" b="1" dirty="0"/>
          </a:p>
        </p:txBody>
      </p:sp>
      <p:sp>
        <p:nvSpPr>
          <p:cNvPr id="6" name="Rectangle 5"/>
          <p:cNvSpPr/>
          <p:nvPr/>
        </p:nvSpPr>
        <p:spPr>
          <a:xfrm>
            <a:off x="3143250" y="7216840"/>
            <a:ext cx="7599600" cy="2160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Define key competencies along your job architecture and cultivate talent pools accordingly </a:t>
            </a:r>
            <a:endParaRPr lang="en-US" sz="2400" b="1" dirty="0"/>
          </a:p>
        </p:txBody>
      </p:sp>
      <p:sp>
        <p:nvSpPr>
          <p:cNvPr id="7" name="Rectangle 6"/>
          <p:cNvSpPr/>
          <p:nvPr/>
        </p:nvSpPr>
        <p:spPr>
          <a:xfrm>
            <a:off x="10833694" y="2723318"/>
            <a:ext cx="3675600" cy="2160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Implement </a:t>
            </a:r>
            <a:r>
              <a:rPr lang="en-IN" sz="2400" b="1" dirty="0"/>
              <a:t>innovative reward programs </a:t>
            </a:r>
            <a:endParaRPr lang="en-US" sz="2400" b="1" dirty="0"/>
          </a:p>
        </p:txBody>
      </p:sp>
      <p:sp>
        <p:nvSpPr>
          <p:cNvPr id="8" name="Rectangle 7"/>
          <p:cNvSpPr/>
          <p:nvPr/>
        </p:nvSpPr>
        <p:spPr>
          <a:xfrm>
            <a:off x="10839592" y="4964404"/>
            <a:ext cx="3675600" cy="2160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Flexible</a:t>
            </a:r>
            <a:r>
              <a:rPr lang="en-IN" sz="2400" b="1" dirty="0"/>
              <a:t>, fixed </a:t>
            </a:r>
            <a:endParaRPr lang="en-IN" sz="2400" b="1" dirty="0" smtClean="0"/>
          </a:p>
          <a:p>
            <a:pPr algn="ctr"/>
            <a:r>
              <a:rPr lang="en-IN" sz="2400" b="1" dirty="0" smtClean="0"/>
              <a:t>and </a:t>
            </a:r>
            <a:r>
              <a:rPr lang="en-IN" sz="2400" b="1" dirty="0"/>
              <a:t>variable compensation plans </a:t>
            </a:r>
            <a:endParaRPr lang="en-US" sz="2400" b="1" dirty="0"/>
          </a:p>
        </p:txBody>
      </p:sp>
      <p:sp>
        <p:nvSpPr>
          <p:cNvPr id="9" name="Rectangle 8"/>
          <p:cNvSpPr/>
          <p:nvPr/>
        </p:nvSpPr>
        <p:spPr>
          <a:xfrm>
            <a:off x="10839592" y="7208852"/>
            <a:ext cx="3676508" cy="2160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Grade</a:t>
            </a:r>
            <a:r>
              <a:rPr lang="en-IN" sz="2400" b="1" dirty="0"/>
              <a:t>, band, and </a:t>
            </a:r>
            <a:endParaRPr lang="en-IN" sz="2400" b="1" dirty="0" smtClean="0"/>
          </a:p>
          <a:p>
            <a:pPr algn="ctr"/>
            <a:r>
              <a:rPr lang="en-IN" sz="2400" b="1" dirty="0" smtClean="0"/>
              <a:t>step-by-step </a:t>
            </a:r>
            <a:r>
              <a:rPr lang="en-IN" sz="2400" b="1" dirty="0"/>
              <a:t>compensation structures</a:t>
            </a:r>
            <a:endParaRPr lang="en-US" sz="2400" b="1" dirty="0"/>
          </a:p>
        </p:txBody>
      </p:sp>
    </p:spTree>
  </p:cSld>
  <p:clrMapOvr>
    <a:masterClrMapping/>
  </p:clrMapOvr>
  <p:transition>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sz="4950" dirty="0" smtClean="0"/>
              <a:t>Course Management</a:t>
            </a:r>
            <a:endParaRPr lang="en-IN" sz="4950" dirty="0"/>
          </a:p>
        </p:txBody>
      </p:sp>
      <p:sp>
        <p:nvSpPr>
          <p:cNvPr id="4" name="Rectangle 3"/>
          <p:cNvSpPr/>
          <p:nvPr/>
        </p:nvSpPr>
        <p:spPr>
          <a:xfrm>
            <a:off x="3505200" y="7264196"/>
            <a:ext cx="6973942" cy="2160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Support </a:t>
            </a:r>
            <a:r>
              <a:rPr lang="en-IN" sz="2400" b="1" dirty="0"/>
              <a:t>the creation, distribution, and </a:t>
            </a:r>
            <a:endParaRPr lang="en-IN" sz="2400" b="1" dirty="0" smtClean="0"/>
          </a:p>
          <a:p>
            <a:pPr algn="ctr"/>
            <a:r>
              <a:rPr lang="en-IN" sz="2400" b="1" dirty="0" smtClean="0"/>
              <a:t>storage </a:t>
            </a:r>
            <a:r>
              <a:rPr lang="en-IN" sz="2400" b="1" dirty="0"/>
              <a:t>of course materials</a:t>
            </a:r>
            <a:endParaRPr lang="en-US" sz="2400" b="1" dirty="0"/>
          </a:p>
        </p:txBody>
      </p:sp>
      <p:sp>
        <p:nvSpPr>
          <p:cNvPr id="5" name="Rectangle 4"/>
          <p:cNvSpPr/>
          <p:nvPr/>
        </p:nvSpPr>
        <p:spPr>
          <a:xfrm>
            <a:off x="3505200" y="4985010"/>
            <a:ext cx="6973942" cy="2160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Help </a:t>
            </a:r>
            <a:r>
              <a:rPr lang="en-IN" sz="2400" b="1" dirty="0"/>
              <a:t>instructors manage attendee participation and activities for their courses </a:t>
            </a:r>
            <a:endParaRPr lang="en-US" sz="2400" b="1" dirty="0"/>
          </a:p>
        </p:txBody>
      </p:sp>
      <p:sp>
        <p:nvSpPr>
          <p:cNvPr id="6" name="Rectangle 5"/>
          <p:cNvSpPr/>
          <p:nvPr/>
        </p:nvSpPr>
        <p:spPr>
          <a:xfrm>
            <a:off x="3486150" y="2743924"/>
            <a:ext cx="6973942" cy="2160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Comprehensive</a:t>
            </a:r>
            <a:r>
              <a:rPr lang="en-IN" sz="2400" b="1" dirty="0"/>
              <a:t>, integrated learning environment - anytime and </a:t>
            </a:r>
            <a:r>
              <a:rPr lang="en-IN" sz="2400" b="1" dirty="0" smtClean="0"/>
              <a:t>anywhere</a:t>
            </a:r>
            <a:endParaRPr lang="en-US" sz="2400" b="1" dirty="0"/>
          </a:p>
        </p:txBody>
      </p:sp>
      <p:sp>
        <p:nvSpPr>
          <p:cNvPr id="7" name="Rectangle 6"/>
          <p:cNvSpPr/>
          <p:nvPr/>
        </p:nvSpPr>
        <p:spPr>
          <a:xfrm>
            <a:off x="10595262" y="2743924"/>
            <a:ext cx="3711288" cy="2160000"/>
          </a:xfrm>
          <a:prstGeom prst="rect">
            <a:avLst/>
          </a:prstGeom>
          <a:solidFill>
            <a:srgbClr val="D2C6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Create </a:t>
            </a:r>
            <a:r>
              <a:rPr lang="en-IN" sz="2400" b="1" dirty="0"/>
              <a:t>and manage </a:t>
            </a:r>
            <a:r>
              <a:rPr lang="en-IN" sz="2400" b="1" dirty="0" smtClean="0"/>
              <a:t>course offerings </a:t>
            </a:r>
            <a:endParaRPr lang="en-US" sz="2400" b="1" dirty="0"/>
          </a:p>
        </p:txBody>
      </p:sp>
      <p:sp>
        <p:nvSpPr>
          <p:cNvPr id="8" name="Rectangle 7"/>
          <p:cNvSpPr/>
          <p:nvPr/>
        </p:nvSpPr>
        <p:spPr>
          <a:xfrm>
            <a:off x="10595262" y="4984866"/>
            <a:ext cx="3711288" cy="2160000"/>
          </a:xfrm>
          <a:prstGeom prst="rect">
            <a:avLst/>
          </a:prstGeom>
          <a:solidFill>
            <a:srgbClr val="D80E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Empower </a:t>
            </a:r>
            <a:r>
              <a:rPr lang="en-IN" sz="2400" b="1" dirty="0"/>
              <a:t>employees to share best practices </a:t>
            </a:r>
            <a:endParaRPr lang="en-US" sz="2400" b="1" dirty="0"/>
          </a:p>
        </p:txBody>
      </p:sp>
      <p:sp>
        <p:nvSpPr>
          <p:cNvPr id="9" name="Rectangle 8"/>
          <p:cNvSpPr/>
          <p:nvPr/>
        </p:nvSpPr>
        <p:spPr>
          <a:xfrm>
            <a:off x="10595262" y="7264052"/>
            <a:ext cx="3711288" cy="2160000"/>
          </a:xfrm>
          <a:prstGeom prst="rect">
            <a:avLst/>
          </a:prstGeom>
          <a:solidFill>
            <a:srgbClr val="FF8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Control </a:t>
            </a:r>
            <a:r>
              <a:rPr lang="en-IN" sz="2400" b="1" dirty="0"/>
              <a:t>learning </a:t>
            </a:r>
            <a:r>
              <a:rPr lang="en-IN" sz="2400" b="1" dirty="0" smtClean="0"/>
              <a:t>processes</a:t>
            </a:r>
            <a:endParaRPr lang="en-US" sz="2400" b="1" dirty="0"/>
          </a:p>
        </p:txBody>
      </p:sp>
    </p:spTree>
  </p:cSld>
  <p:clrMapOvr>
    <a:masterClrMapping/>
  </p:clrMapOvr>
  <p:transition>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95350" y="1104906"/>
            <a:ext cx="15846758" cy="997196"/>
          </a:xfrm>
        </p:spPr>
        <p:txBody>
          <a:bodyPr/>
          <a:lstStyle/>
          <a:p>
            <a:r>
              <a:rPr lang="en-US" sz="4950" dirty="0"/>
              <a:t>CEM</a:t>
            </a:r>
            <a:r>
              <a:rPr lang="en-US" sz="7200" dirty="0"/>
              <a:t> </a:t>
            </a:r>
            <a:r>
              <a:rPr lang="en-US" sz="4950" dirty="0"/>
              <a:t>– Microsoft Dynamics Awards</a:t>
            </a:r>
          </a:p>
        </p:txBody>
      </p:sp>
      <p:sp>
        <p:nvSpPr>
          <p:cNvPr id="27" name="Rectangle 26"/>
          <p:cNvSpPr/>
          <p:nvPr/>
        </p:nvSpPr>
        <p:spPr bwMode="auto">
          <a:xfrm>
            <a:off x="4074390" y="2740605"/>
            <a:ext cx="3239326" cy="1088572"/>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3600" b="1" spc="-50" dirty="0" smtClean="0">
                <a:solidFill>
                  <a:schemeClr val="tx1"/>
                </a:solidFill>
                <a:latin typeface="Segoe UI" pitchFamily="34" charset="0"/>
                <a:ea typeface="Segoe UI" pitchFamily="34" charset="0"/>
                <a:cs typeface="Segoe UI" pitchFamily="34" charset="0"/>
              </a:rPr>
              <a:t>2012</a:t>
            </a:r>
            <a:endParaRPr lang="en-US" sz="3600" b="1" spc="-50" dirty="0">
              <a:solidFill>
                <a:schemeClr val="tx1"/>
              </a:solidFill>
              <a:latin typeface="Segoe UI" pitchFamily="34" charset="0"/>
              <a:ea typeface="Segoe UI" pitchFamily="34" charset="0"/>
              <a:cs typeface="Segoe UI" pitchFamily="34" charset="0"/>
            </a:endParaRPr>
          </a:p>
        </p:txBody>
      </p:sp>
      <p:sp>
        <p:nvSpPr>
          <p:cNvPr id="28" name="Rectangle 27"/>
          <p:cNvSpPr/>
          <p:nvPr/>
        </p:nvSpPr>
        <p:spPr bwMode="auto">
          <a:xfrm>
            <a:off x="7512358" y="2740605"/>
            <a:ext cx="3240000" cy="1088572"/>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3600" b="1" spc="-50" dirty="0" smtClean="0">
                <a:solidFill>
                  <a:schemeClr val="tx1"/>
                </a:solidFill>
                <a:latin typeface="Segoe UI" pitchFamily="34" charset="0"/>
                <a:ea typeface="Segoe UI" pitchFamily="34" charset="0"/>
                <a:cs typeface="Segoe UI" pitchFamily="34" charset="0"/>
              </a:rPr>
              <a:t>2011</a:t>
            </a:r>
            <a:endParaRPr lang="en-US" sz="3600" b="1" spc="-50" dirty="0">
              <a:solidFill>
                <a:schemeClr val="tx1"/>
              </a:solidFill>
              <a:latin typeface="Segoe UI" pitchFamily="34" charset="0"/>
              <a:ea typeface="Segoe UI" pitchFamily="34" charset="0"/>
              <a:cs typeface="Segoe UI" pitchFamily="34" charset="0"/>
            </a:endParaRPr>
          </a:p>
        </p:txBody>
      </p:sp>
      <p:sp>
        <p:nvSpPr>
          <p:cNvPr id="29" name="Rectangle 28"/>
          <p:cNvSpPr/>
          <p:nvPr/>
        </p:nvSpPr>
        <p:spPr bwMode="auto">
          <a:xfrm>
            <a:off x="11051375" y="2740605"/>
            <a:ext cx="3240000" cy="108857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3600" b="1" spc="-50" dirty="0" smtClean="0">
                <a:solidFill>
                  <a:schemeClr val="tx1"/>
                </a:solidFill>
                <a:latin typeface="Segoe UI" pitchFamily="34" charset="0"/>
                <a:ea typeface="Segoe UI" pitchFamily="34" charset="0"/>
                <a:cs typeface="Segoe UI" pitchFamily="34" charset="0"/>
              </a:rPr>
              <a:t>2010</a:t>
            </a:r>
            <a:endParaRPr lang="en-US" sz="3600" b="1" spc="-50" dirty="0">
              <a:solidFill>
                <a:schemeClr val="tx1"/>
              </a:solidFill>
              <a:latin typeface="Segoe UI" pitchFamily="34" charset="0"/>
              <a:ea typeface="Segoe UI" pitchFamily="34" charset="0"/>
              <a:cs typeface="Segoe UI" pitchFamily="34" charset="0"/>
            </a:endParaRPr>
          </a:p>
        </p:txBody>
      </p:sp>
      <p:sp>
        <p:nvSpPr>
          <p:cNvPr id="30" name="Rectangle 29"/>
          <p:cNvSpPr/>
          <p:nvPr/>
        </p:nvSpPr>
        <p:spPr bwMode="auto">
          <a:xfrm>
            <a:off x="14537103" y="2740605"/>
            <a:ext cx="3240000" cy="108857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3600" b="1" spc="-50" dirty="0" smtClean="0">
                <a:solidFill>
                  <a:schemeClr val="tx1"/>
                </a:solidFill>
                <a:latin typeface="Segoe UI" pitchFamily="34" charset="0"/>
                <a:ea typeface="Segoe UI" pitchFamily="34" charset="0"/>
                <a:cs typeface="Segoe UI" pitchFamily="34" charset="0"/>
              </a:rPr>
              <a:t>2009</a:t>
            </a:r>
            <a:endParaRPr lang="en-US" sz="3600" b="1" spc="-50" dirty="0">
              <a:solidFill>
                <a:schemeClr val="tx1"/>
              </a:solidFill>
              <a:latin typeface="Segoe UI" pitchFamily="34" charset="0"/>
              <a:ea typeface="Segoe UI" pitchFamily="34" charset="0"/>
              <a:cs typeface="Segoe UI" pitchFamily="34" charset="0"/>
            </a:endParaRPr>
          </a:p>
        </p:txBody>
      </p:sp>
      <p:grpSp>
        <p:nvGrpSpPr>
          <p:cNvPr id="31" name="Group 30"/>
          <p:cNvGrpSpPr/>
          <p:nvPr/>
        </p:nvGrpSpPr>
        <p:grpSpPr>
          <a:xfrm>
            <a:off x="4074390" y="4668134"/>
            <a:ext cx="3239326" cy="5039832"/>
            <a:chOff x="795407" y="4508205"/>
            <a:chExt cx="3239326" cy="5039832"/>
          </a:xfrm>
          <a:solidFill>
            <a:srgbClr val="FF8C00"/>
          </a:solidFill>
        </p:grpSpPr>
        <p:sp>
          <p:nvSpPr>
            <p:cNvPr id="32" name="Rectangle 31"/>
            <p:cNvSpPr/>
            <p:nvPr/>
          </p:nvSpPr>
          <p:spPr bwMode="auto">
            <a:xfrm>
              <a:off x="795407" y="4508205"/>
              <a:ext cx="3239326" cy="50398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marL="342900" indent="-342900">
                <a:buFont typeface="Wingdings" pitchFamily="2" charset="2"/>
                <a:buChar char="v"/>
              </a:pPr>
              <a:r>
                <a:rPr lang="en-US" sz="2000" b="1" dirty="0">
                  <a:latin typeface="Segoe UI" pitchFamily="34" charset="0"/>
                  <a:ea typeface="Segoe UI" pitchFamily="34" charset="0"/>
                  <a:cs typeface="Segoe UI" pitchFamily="34" charset="0"/>
                </a:rPr>
                <a:t>2012 Microsoft </a:t>
              </a:r>
              <a:r>
                <a:rPr lang="en-US" sz="2000" b="1" dirty="0" smtClean="0">
                  <a:latin typeface="Segoe UI" pitchFamily="34" charset="0"/>
                  <a:ea typeface="Segoe UI" pitchFamily="34" charset="0"/>
                  <a:cs typeface="Segoe UI" pitchFamily="34" charset="0"/>
                </a:rPr>
                <a:t>President’s  Club Member </a:t>
              </a:r>
              <a:endParaRPr lang="en-US" sz="2000" b="1" dirty="0">
                <a:latin typeface="Segoe UI" pitchFamily="34" charset="0"/>
                <a:ea typeface="Segoe UI" pitchFamily="34" charset="0"/>
                <a:cs typeface="Segoe UI" pitchFamily="34" charset="0"/>
              </a:endParaRPr>
            </a:p>
            <a:p>
              <a:pPr marL="342900" indent="-342900">
                <a:buFont typeface="Wingdings" pitchFamily="2" charset="2"/>
                <a:buChar char="v"/>
              </a:pPr>
              <a:r>
                <a:rPr lang="en-US" sz="2000" b="1" dirty="0">
                  <a:latin typeface="Segoe UI" pitchFamily="34" charset="0"/>
                  <a:ea typeface="Segoe UI" pitchFamily="34" charset="0"/>
                  <a:cs typeface="Segoe UI" pitchFamily="34" charset="0"/>
                </a:rPr>
                <a:t>Fastest growing </a:t>
              </a:r>
              <a:r>
                <a:rPr lang="en-US" sz="2000" b="1" dirty="0" smtClean="0">
                  <a:latin typeface="Segoe UI" pitchFamily="34" charset="0"/>
                  <a:ea typeface="Segoe UI" pitchFamily="34" charset="0"/>
                  <a:cs typeface="Segoe UI" pitchFamily="34" charset="0"/>
                </a:rPr>
                <a:t>Company</a:t>
              </a:r>
              <a:endParaRPr lang="en-US" sz="2000" b="1" dirty="0">
                <a:latin typeface="Segoe UI" pitchFamily="34" charset="0"/>
                <a:ea typeface="Segoe UI" pitchFamily="34" charset="0"/>
                <a:cs typeface="Segoe UI" pitchFamily="34" charset="0"/>
              </a:endParaRPr>
            </a:p>
            <a:p>
              <a:pPr marL="342900" indent="-342900">
                <a:buFont typeface="Wingdings" pitchFamily="2" charset="2"/>
                <a:buChar char="v"/>
              </a:pPr>
              <a:r>
                <a:rPr lang="en-US" sz="2000" b="1" dirty="0" smtClean="0">
                  <a:latin typeface="Segoe UI" pitchFamily="34" charset="0"/>
                  <a:ea typeface="Segoe UI" pitchFamily="34" charset="0"/>
                  <a:cs typeface="Segoe UI" pitchFamily="34" charset="0"/>
                </a:rPr>
                <a:t>Microsoft </a:t>
              </a:r>
              <a:r>
                <a:rPr lang="en-US" sz="2000" b="1" dirty="0">
                  <a:latin typeface="Segoe UI" pitchFamily="34" charset="0"/>
                  <a:ea typeface="Segoe UI" pitchFamily="34" charset="0"/>
                  <a:cs typeface="Segoe UI" pitchFamily="34" charset="0"/>
                </a:rPr>
                <a:t>Best Marketing </a:t>
              </a:r>
              <a:r>
                <a:rPr lang="en-US" sz="2000" b="1" dirty="0" smtClean="0">
                  <a:latin typeface="Segoe UI" pitchFamily="34" charset="0"/>
                  <a:ea typeface="Segoe UI" pitchFamily="34" charset="0"/>
                  <a:cs typeface="Segoe UI" pitchFamily="34" charset="0"/>
                </a:rPr>
                <a:t>Partner</a:t>
              </a:r>
              <a:endParaRPr lang="en-US" sz="2000" b="1" dirty="0">
                <a:latin typeface="Segoe UI" pitchFamily="34" charset="0"/>
                <a:ea typeface="Segoe UI" pitchFamily="34" charset="0"/>
                <a:cs typeface="Segoe UI" pitchFamily="34" charset="0"/>
              </a:endParaRPr>
            </a:p>
            <a:p>
              <a:pPr algn="ctr" defTabSz="914099" fontAlgn="base">
                <a:spcBef>
                  <a:spcPct val="0"/>
                </a:spcBef>
                <a:spcAft>
                  <a:spcPct val="0"/>
                </a:spcAft>
              </a:pPr>
              <a:endParaRPr lang="en-US" sz="16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33" name="Picture 32" descr="mpresidents-club-stacked_20.png"/>
            <p:cNvPicPr>
              <a:picLocks noChangeAspect="1"/>
            </p:cNvPicPr>
            <p:nvPr/>
          </p:nvPicPr>
          <p:blipFill>
            <a:blip r:embed="rId3" cstate="print">
              <a:lum bright="-43000" contrast="-7000"/>
            </a:blip>
            <a:stretch>
              <a:fillRect/>
            </a:stretch>
          </p:blipFill>
          <p:spPr>
            <a:xfrm>
              <a:off x="988739" y="6786206"/>
              <a:ext cx="2859382" cy="905723"/>
            </a:xfrm>
            <a:prstGeom prst="rect">
              <a:avLst/>
            </a:prstGeom>
            <a:grpFill/>
            <a:effectLst/>
          </p:spPr>
        </p:pic>
      </p:grpSp>
      <p:grpSp>
        <p:nvGrpSpPr>
          <p:cNvPr id="34" name="Group 33"/>
          <p:cNvGrpSpPr/>
          <p:nvPr/>
        </p:nvGrpSpPr>
        <p:grpSpPr>
          <a:xfrm>
            <a:off x="7529044" y="4668134"/>
            <a:ext cx="3240000" cy="5039832"/>
            <a:chOff x="5054222" y="4508205"/>
            <a:chExt cx="3755328" cy="5039832"/>
          </a:xfrm>
        </p:grpSpPr>
        <p:sp>
          <p:nvSpPr>
            <p:cNvPr id="35" name="Rectangle 34"/>
            <p:cNvSpPr/>
            <p:nvPr/>
          </p:nvSpPr>
          <p:spPr bwMode="auto">
            <a:xfrm>
              <a:off x="5054222" y="4508205"/>
              <a:ext cx="3755328" cy="503983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marL="342900" indent="-342900">
                <a:buFont typeface="Wingdings" pitchFamily="2" charset="2"/>
                <a:buChar char="v"/>
              </a:pPr>
              <a:r>
                <a:rPr lang="en-US" sz="2000" b="1" dirty="0" smtClean="0">
                  <a:latin typeface="Segoe UI" pitchFamily="34" charset="0"/>
                  <a:ea typeface="Segoe UI" pitchFamily="34" charset="0"/>
                  <a:cs typeface="Segoe UI" pitchFamily="34" charset="0"/>
                </a:rPr>
                <a:t>Microsoft </a:t>
              </a:r>
              <a:r>
                <a:rPr lang="en-US" sz="2000" b="1" dirty="0">
                  <a:latin typeface="Segoe UI" pitchFamily="34" charset="0"/>
                  <a:ea typeface="Segoe UI" pitchFamily="34" charset="0"/>
                  <a:cs typeface="Segoe UI" pitchFamily="34" charset="0"/>
                </a:rPr>
                <a:t>Best Implementation </a:t>
              </a:r>
              <a:r>
                <a:rPr lang="en-US" sz="2000" b="1" dirty="0" smtClean="0">
                  <a:latin typeface="Segoe UI" pitchFamily="34" charset="0"/>
                  <a:ea typeface="Segoe UI" pitchFamily="34" charset="0"/>
                  <a:cs typeface="Segoe UI" pitchFamily="34" charset="0"/>
                </a:rPr>
                <a:t>Partner</a:t>
              </a:r>
              <a:endParaRPr lang="en-US" sz="2000" b="1" dirty="0">
                <a:latin typeface="Segoe UI" pitchFamily="34" charset="0"/>
                <a:ea typeface="Segoe UI" pitchFamily="34" charset="0"/>
                <a:cs typeface="Segoe UI" pitchFamily="34" charset="0"/>
              </a:endParaRPr>
            </a:p>
            <a:p>
              <a:pPr marL="342900" indent="-342900">
                <a:buFont typeface="Wingdings" pitchFamily="2" charset="2"/>
                <a:buChar char="v"/>
              </a:pPr>
              <a:r>
                <a:rPr lang="en-US" sz="2000" b="1" dirty="0">
                  <a:latin typeface="Segoe UI" pitchFamily="34" charset="0"/>
                  <a:ea typeface="Segoe UI" pitchFamily="34" charset="0"/>
                  <a:cs typeface="Segoe UI" pitchFamily="34" charset="0"/>
                </a:rPr>
                <a:t>2011 Microsoft President’s Club  Member</a:t>
              </a:r>
            </a:p>
            <a:p>
              <a:pPr algn="ctr" defTabSz="914099" fontAlgn="base">
                <a:spcBef>
                  <a:spcPct val="0"/>
                </a:spcBef>
                <a:spcAft>
                  <a:spcPct val="0"/>
                </a:spcAft>
              </a:pPr>
              <a:endParaRPr lang="en-US" sz="16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36" name="Picture 5"/>
            <p:cNvPicPr>
              <a:picLocks noChangeAspect="1" noChangeArrowheads="1"/>
            </p:cNvPicPr>
            <p:nvPr/>
          </p:nvPicPr>
          <p:blipFill>
            <a:blip r:embed="rId4" cstate="print"/>
            <a:srcRect/>
            <a:stretch>
              <a:fillRect/>
            </a:stretch>
          </p:blipFill>
          <p:spPr bwMode="auto">
            <a:xfrm>
              <a:off x="6324713" y="7459418"/>
              <a:ext cx="1956515" cy="1798850"/>
            </a:xfrm>
            <a:prstGeom prst="roundRect">
              <a:avLst>
                <a:gd name="adj" fmla="val 21204"/>
              </a:avLst>
            </a:prstGeom>
            <a:solidFill>
              <a:srgbClr val="FFFFFF">
                <a:shade val="85000"/>
              </a:srgbClr>
            </a:solidFill>
            <a:ln>
              <a:noFill/>
            </a:ln>
            <a:effectLst>
              <a:reflection blurRad="12700" stA="38000" endPos="28000" dist="5000" dir="5400000" sy="-100000" algn="bl" rotWithShape="0"/>
            </a:effectLst>
          </p:spPr>
        </p:pic>
        <p:pic>
          <p:nvPicPr>
            <p:cNvPr id="37" name="Picture 36" descr="presidents-club-stacked_201.png"/>
            <p:cNvPicPr>
              <a:picLocks noChangeAspect="1"/>
            </p:cNvPicPr>
            <p:nvPr/>
          </p:nvPicPr>
          <p:blipFill>
            <a:blip r:embed="rId5" cstate="print">
              <a:lum bright="-43000" contrast="70000"/>
            </a:blip>
            <a:stretch>
              <a:fillRect/>
            </a:stretch>
          </p:blipFill>
          <p:spPr>
            <a:xfrm>
              <a:off x="5312666" y="6466365"/>
              <a:ext cx="3238440" cy="926988"/>
            </a:xfrm>
            <a:prstGeom prst="rect">
              <a:avLst/>
            </a:prstGeom>
          </p:spPr>
        </p:pic>
      </p:grpSp>
      <p:grpSp>
        <p:nvGrpSpPr>
          <p:cNvPr id="38" name="Group 37"/>
          <p:cNvGrpSpPr/>
          <p:nvPr/>
        </p:nvGrpSpPr>
        <p:grpSpPr>
          <a:xfrm>
            <a:off x="11051375" y="4668134"/>
            <a:ext cx="3240000" cy="5039832"/>
            <a:chOff x="9367261" y="4508205"/>
            <a:chExt cx="3240000" cy="5039832"/>
          </a:xfrm>
          <a:solidFill>
            <a:srgbClr val="6600FF"/>
          </a:solidFill>
        </p:grpSpPr>
        <p:sp>
          <p:nvSpPr>
            <p:cNvPr id="39" name="Rectangle 38"/>
            <p:cNvSpPr/>
            <p:nvPr/>
          </p:nvSpPr>
          <p:spPr bwMode="auto">
            <a:xfrm>
              <a:off x="9367261" y="4508205"/>
              <a:ext cx="3240000" cy="5039832"/>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marL="342900" indent="-342900">
                <a:buFont typeface="Wingdings" pitchFamily="2" charset="2"/>
                <a:buChar char="v"/>
              </a:pPr>
              <a:r>
                <a:rPr lang="en-US" sz="2000" b="1" dirty="0">
                  <a:latin typeface="Segoe UI" pitchFamily="34" charset="0"/>
                  <a:ea typeface="Segoe UI" pitchFamily="34" charset="0"/>
                  <a:cs typeface="Segoe UI" pitchFamily="34" charset="0"/>
                </a:rPr>
                <a:t>2010 Microsoft Country Partner  </a:t>
              </a:r>
            </a:p>
            <a:p>
              <a:pPr marL="342900" indent="-342900">
                <a:buFont typeface="Wingdings" pitchFamily="2" charset="2"/>
                <a:buChar char="v"/>
              </a:pPr>
              <a:r>
                <a:rPr lang="en-US" sz="2000" b="1" dirty="0">
                  <a:latin typeface="Segoe UI" pitchFamily="34" charset="0"/>
                  <a:ea typeface="Segoe UI" pitchFamily="34" charset="0"/>
                  <a:cs typeface="Segoe UI" pitchFamily="34" charset="0"/>
                </a:rPr>
                <a:t>Microsoft Best Implementation Partner</a:t>
              </a:r>
            </a:p>
          </p:txBody>
        </p:sp>
        <p:pic>
          <p:nvPicPr>
            <p:cNvPr id="40" name="Picture 5"/>
            <p:cNvPicPr>
              <a:picLocks noChangeAspect="1" noChangeArrowheads="1"/>
            </p:cNvPicPr>
            <p:nvPr/>
          </p:nvPicPr>
          <p:blipFill>
            <a:blip r:embed="rId4" cstate="print"/>
            <a:srcRect/>
            <a:stretch>
              <a:fillRect/>
            </a:stretch>
          </p:blipFill>
          <p:spPr bwMode="auto">
            <a:xfrm>
              <a:off x="11086218" y="7569193"/>
              <a:ext cx="1406950" cy="1490538"/>
            </a:xfrm>
            <a:prstGeom prst="roundRect">
              <a:avLst>
                <a:gd name="adj" fmla="val 8594"/>
              </a:avLst>
            </a:prstGeom>
            <a:grpFill/>
            <a:ln>
              <a:noFill/>
            </a:ln>
            <a:effectLst>
              <a:reflection blurRad="12700" stA="38000" endPos="28000" dist="5000" dir="5400000" sy="-100000" algn="bl" rotWithShape="0"/>
            </a:effectLst>
          </p:spPr>
        </p:pic>
        <p:pic>
          <p:nvPicPr>
            <p:cNvPr id="41" name="Picture 2" descr="D:\Corporate\Corp brochure\2010 MS Country partner Award.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50746" y="6487630"/>
              <a:ext cx="1536515" cy="2229682"/>
            </a:xfrm>
            <a:prstGeom prst="roundRect">
              <a:avLst>
                <a:gd name="adj" fmla="val 8594"/>
              </a:avLst>
            </a:prstGeom>
            <a:grpFill/>
            <a:ln>
              <a:noFill/>
            </a:ln>
            <a:effectLst>
              <a:reflection blurRad="12700" stA="38000" endPos="28000" dist="5000" dir="5400000" sy="-100000" algn="bl" rotWithShape="0"/>
            </a:effectLst>
            <a:extLst/>
          </p:spPr>
        </p:pic>
      </p:grpSp>
      <p:grpSp>
        <p:nvGrpSpPr>
          <p:cNvPr id="42" name="Group 41"/>
          <p:cNvGrpSpPr/>
          <p:nvPr/>
        </p:nvGrpSpPr>
        <p:grpSpPr>
          <a:xfrm>
            <a:off x="14537103" y="4668134"/>
            <a:ext cx="3240000" cy="5039832"/>
            <a:chOff x="13553429" y="4508205"/>
            <a:chExt cx="3240000" cy="5039832"/>
          </a:xfrm>
        </p:grpSpPr>
        <p:sp>
          <p:nvSpPr>
            <p:cNvPr id="43" name="Rectangle 42"/>
            <p:cNvSpPr/>
            <p:nvPr/>
          </p:nvSpPr>
          <p:spPr bwMode="auto">
            <a:xfrm>
              <a:off x="13553429" y="4508205"/>
              <a:ext cx="3240000" cy="5039832"/>
            </a:xfrm>
            <a:prstGeom prst="rect">
              <a:avLst/>
            </a:prstGeom>
            <a:solidFill>
              <a:srgbClr val="7FBA00"/>
            </a:solidFill>
            <a:ln>
              <a:solidFill>
                <a:srgbClr val="7FBA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marL="342900" indent="-342900">
                <a:buFont typeface="Wingdings" pitchFamily="2" charset="2"/>
                <a:buChar char="v"/>
              </a:pPr>
              <a:r>
                <a:rPr lang="en-US" sz="2000" b="1" dirty="0" smtClean="0">
                  <a:solidFill>
                    <a:schemeClr val="tx1"/>
                  </a:solidFill>
                  <a:latin typeface="Segoe UI" pitchFamily="34" charset="0"/>
                  <a:ea typeface="Segoe UI" pitchFamily="34" charset="0"/>
                  <a:cs typeface="Segoe UI" pitchFamily="34" charset="0"/>
                </a:rPr>
                <a:t>2009 </a:t>
              </a:r>
              <a:r>
                <a:rPr lang="en-US" sz="2000" b="1" dirty="0">
                  <a:solidFill>
                    <a:schemeClr val="tx1"/>
                  </a:solidFill>
                  <a:latin typeface="Segoe UI" pitchFamily="34" charset="0"/>
                  <a:ea typeface="Segoe UI" pitchFamily="34" charset="0"/>
                  <a:cs typeface="Segoe UI" pitchFamily="34" charset="0"/>
                </a:rPr>
                <a:t>Microsoft President’s </a:t>
              </a:r>
              <a:r>
                <a:rPr lang="en-US" sz="2000" b="1" dirty="0" smtClean="0">
                  <a:solidFill>
                    <a:schemeClr val="tx1"/>
                  </a:solidFill>
                  <a:latin typeface="Segoe UI" pitchFamily="34" charset="0"/>
                  <a:ea typeface="Segoe UI" pitchFamily="34" charset="0"/>
                  <a:cs typeface="Segoe UI" pitchFamily="34" charset="0"/>
                </a:rPr>
                <a:t>Club Member</a:t>
              </a:r>
              <a:endParaRPr lang="en-US" sz="2000" b="1" dirty="0">
                <a:solidFill>
                  <a:schemeClr val="tx1"/>
                </a:solidFill>
                <a:latin typeface="Segoe UI" pitchFamily="34" charset="0"/>
                <a:ea typeface="Segoe UI" pitchFamily="34" charset="0"/>
                <a:cs typeface="Segoe UI" pitchFamily="34" charset="0"/>
              </a:endParaRPr>
            </a:p>
            <a:p>
              <a:pPr marL="342900" indent="-342900">
                <a:buFont typeface="Wingdings" pitchFamily="2" charset="2"/>
                <a:buChar char="v"/>
              </a:pPr>
              <a:r>
                <a:rPr lang="en-US" sz="2000" b="1" dirty="0" smtClean="0">
                  <a:solidFill>
                    <a:schemeClr val="tx1"/>
                  </a:solidFill>
                  <a:latin typeface="Segoe UI" pitchFamily="34" charset="0"/>
                  <a:ea typeface="Segoe UI" pitchFamily="34" charset="0"/>
                  <a:cs typeface="Segoe UI" pitchFamily="34" charset="0"/>
                </a:rPr>
                <a:t>Microsoft </a:t>
              </a:r>
              <a:r>
                <a:rPr lang="en-US" sz="2000" b="1" dirty="0">
                  <a:solidFill>
                    <a:schemeClr val="tx1"/>
                  </a:solidFill>
                  <a:latin typeface="Segoe UI" pitchFamily="34" charset="0"/>
                  <a:ea typeface="Segoe UI" pitchFamily="34" charset="0"/>
                  <a:cs typeface="Segoe UI" pitchFamily="34" charset="0"/>
                </a:rPr>
                <a:t>Best Implementation </a:t>
              </a:r>
              <a:r>
                <a:rPr lang="en-US" sz="2000" b="1" dirty="0" smtClean="0">
                  <a:solidFill>
                    <a:schemeClr val="tx1"/>
                  </a:solidFill>
                  <a:latin typeface="Segoe UI" pitchFamily="34" charset="0"/>
                  <a:ea typeface="Segoe UI" pitchFamily="34" charset="0"/>
                  <a:cs typeface="Segoe UI" pitchFamily="34" charset="0"/>
                </a:rPr>
                <a:t>Partner</a:t>
              </a:r>
              <a:endParaRPr lang="en-US" sz="2000" b="1" dirty="0">
                <a:solidFill>
                  <a:schemeClr val="tx1"/>
                </a:solidFill>
                <a:latin typeface="Segoe UI" pitchFamily="34" charset="0"/>
                <a:ea typeface="Segoe UI" pitchFamily="34" charset="0"/>
                <a:cs typeface="Segoe UI" pitchFamily="34" charset="0"/>
              </a:endParaRPr>
            </a:p>
            <a:p>
              <a:pPr marL="342900" indent="-342900">
                <a:buFont typeface="Wingdings" pitchFamily="2" charset="2"/>
                <a:buChar char="v"/>
              </a:pPr>
              <a:r>
                <a:rPr lang="en-US" sz="2000" b="1" dirty="0" smtClean="0">
                  <a:solidFill>
                    <a:schemeClr val="tx1"/>
                  </a:solidFill>
                  <a:latin typeface="Segoe UI" pitchFamily="34" charset="0"/>
                  <a:ea typeface="Segoe UI" pitchFamily="34" charset="0"/>
                  <a:cs typeface="Segoe UI" pitchFamily="34" charset="0"/>
                </a:rPr>
                <a:t>Microsoft </a:t>
              </a:r>
              <a:r>
                <a:rPr lang="en-US" sz="2000" b="1" dirty="0">
                  <a:solidFill>
                    <a:schemeClr val="tx1"/>
                  </a:solidFill>
                  <a:latin typeface="Segoe UI" pitchFamily="34" charset="0"/>
                  <a:ea typeface="Segoe UI" pitchFamily="34" charset="0"/>
                  <a:cs typeface="Segoe UI" pitchFamily="34" charset="0"/>
                </a:rPr>
                <a:t>Best Sales Partner</a:t>
              </a:r>
            </a:p>
          </p:txBody>
        </p:sp>
        <p:pic>
          <p:nvPicPr>
            <p:cNvPr id="44" name="Picture 2"/>
            <p:cNvPicPr>
              <a:picLocks noChangeAspect="1" noChangeArrowheads="1"/>
            </p:cNvPicPr>
            <p:nvPr/>
          </p:nvPicPr>
          <p:blipFill>
            <a:blip r:embed="rId7" cstate="print"/>
            <a:srcRect/>
            <a:stretch>
              <a:fillRect/>
            </a:stretch>
          </p:blipFill>
          <p:spPr bwMode="auto">
            <a:xfrm>
              <a:off x="13677267" y="7945508"/>
              <a:ext cx="1408420" cy="12072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5" name="Picture 3"/>
            <p:cNvPicPr>
              <a:picLocks noChangeAspect="1" noChangeArrowheads="1"/>
            </p:cNvPicPr>
            <p:nvPr/>
          </p:nvPicPr>
          <p:blipFill>
            <a:blip r:embed="rId8" cstate="print"/>
            <a:srcRect/>
            <a:stretch>
              <a:fillRect/>
            </a:stretch>
          </p:blipFill>
          <p:spPr bwMode="auto">
            <a:xfrm>
              <a:off x="15173429" y="7954009"/>
              <a:ext cx="1478894" cy="11902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6" name="Picture 45" descr="2009.png"/>
            <p:cNvPicPr>
              <a:picLocks noChangeAspect="1"/>
            </p:cNvPicPr>
            <p:nvPr/>
          </p:nvPicPr>
          <p:blipFill>
            <a:blip r:embed="rId9" cstate="print">
              <a:lum bright="-43000" contrast="70000"/>
            </a:blip>
            <a:stretch>
              <a:fillRect/>
            </a:stretch>
          </p:blipFill>
          <p:spPr>
            <a:xfrm>
              <a:off x="13723988" y="6950410"/>
              <a:ext cx="2928335" cy="876368"/>
            </a:xfrm>
            <a:prstGeom prst="rect">
              <a:avLst/>
            </a:prstGeom>
          </p:spPr>
        </p:pic>
      </p:grpSp>
      <p:sp>
        <p:nvSpPr>
          <p:cNvPr id="47" name="TextBox 46"/>
          <p:cNvSpPr txBox="1"/>
          <p:nvPr/>
        </p:nvSpPr>
        <p:spPr>
          <a:xfrm>
            <a:off x="263979" y="3829177"/>
            <a:ext cx="17858791" cy="838957"/>
          </a:xfrm>
          <a:prstGeom prst="rect">
            <a:avLst/>
          </a:prstGeom>
          <a:solidFill>
            <a:schemeClr val="accent2"/>
          </a:solidFill>
          <a:ln>
            <a:noFill/>
          </a:ln>
          <a:effectLst/>
        </p:spPr>
        <p:style>
          <a:lnRef idx="3">
            <a:schemeClr val="lt1"/>
          </a:lnRef>
          <a:fillRef idx="1">
            <a:schemeClr val="accent1"/>
          </a:fillRef>
          <a:effectRef idx="1">
            <a:schemeClr val="accent1"/>
          </a:effectRef>
          <a:fontRef idx="minor">
            <a:schemeClr val="lt1"/>
          </a:fontRef>
        </p:style>
        <p:txBody>
          <a:bodyPr wrap="square" lIns="137106" tIns="68555" rIns="137106" bIns="68555" rtlCol="0" anchor="ctr">
            <a:noAutofit/>
          </a:bodyPr>
          <a:lstStyle/>
          <a:p>
            <a:pPr algn="ctr"/>
            <a:r>
              <a:rPr lang="en-US" sz="4800" b="1" dirty="0" smtClean="0">
                <a:gradFill>
                  <a:gsLst>
                    <a:gs pos="0">
                      <a:srgbClr val="FFFFFF"/>
                    </a:gs>
                    <a:gs pos="100000">
                      <a:srgbClr val="FFFFFF"/>
                    </a:gs>
                  </a:gsLst>
                  <a:lin ang="5400000" scaled="0"/>
                </a:gradFill>
                <a:latin typeface="Segoe UI Light" pitchFamily="34" charset="0"/>
              </a:rPr>
              <a:t>Microsoft Dynamics Awards</a:t>
            </a:r>
            <a:endParaRPr lang="en-US" sz="4800" b="1" dirty="0">
              <a:gradFill>
                <a:gsLst>
                  <a:gs pos="0">
                    <a:srgbClr val="FFFFFF"/>
                  </a:gs>
                  <a:gs pos="100000">
                    <a:srgbClr val="FFFFFF"/>
                  </a:gs>
                </a:gsLst>
                <a:lin ang="5400000" scaled="0"/>
              </a:gradFill>
              <a:latin typeface="Segoe UI Light" pitchFamily="34" charset="0"/>
            </a:endParaRPr>
          </a:p>
        </p:txBody>
      </p:sp>
      <p:pic>
        <p:nvPicPr>
          <p:cNvPr id="48" name="Picture 47" descr="Best-Marketing-Company.png"/>
          <p:cNvPicPr>
            <a:picLocks noChangeAspect="1"/>
          </p:cNvPicPr>
          <p:nvPr/>
        </p:nvPicPr>
        <p:blipFill>
          <a:blip r:embed="rId10" cstate="print"/>
          <a:stretch>
            <a:fillRect/>
          </a:stretch>
        </p:blipFill>
        <p:spPr>
          <a:xfrm>
            <a:off x="4193078" y="7856317"/>
            <a:ext cx="1463178" cy="1072997"/>
          </a:xfrm>
          <a:prstGeom prst="rect">
            <a:avLst/>
          </a:prstGeom>
          <a:effectLst>
            <a:reflection blurRad="6350" stA="52000" endA="300" endPos="35000" dir="5400000" sy="-100000" algn="bl" rotWithShape="0"/>
          </a:effectLst>
        </p:spPr>
      </p:pic>
      <p:pic>
        <p:nvPicPr>
          <p:cNvPr id="49" name="Picture 48" descr="Fastest-Growing-Company.png"/>
          <p:cNvPicPr>
            <a:picLocks noChangeAspect="1"/>
          </p:cNvPicPr>
          <p:nvPr/>
        </p:nvPicPr>
        <p:blipFill>
          <a:blip r:embed="rId11" cstate="print"/>
          <a:stretch>
            <a:fillRect/>
          </a:stretch>
        </p:blipFill>
        <p:spPr>
          <a:xfrm>
            <a:off x="5543504" y="7909894"/>
            <a:ext cx="1700619" cy="1284584"/>
          </a:xfrm>
          <a:prstGeom prst="rect">
            <a:avLst/>
          </a:prstGeom>
          <a:effectLst>
            <a:reflection blurRad="6350" stA="52000" endA="300" endPos="35000" dir="5400000" sy="-100000" algn="bl" rotWithShape="0"/>
          </a:effectLst>
        </p:spPr>
      </p:pic>
      <p:sp>
        <p:nvSpPr>
          <p:cNvPr id="50" name="Rectangle 49"/>
          <p:cNvSpPr/>
          <p:nvPr/>
        </p:nvSpPr>
        <p:spPr bwMode="auto">
          <a:xfrm>
            <a:off x="643878" y="2743717"/>
            <a:ext cx="3239326" cy="108857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3600" b="1" spc="-50" dirty="0" smtClean="0">
                <a:solidFill>
                  <a:schemeClr val="tx1"/>
                </a:solidFill>
                <a:latin typeface="Segoe UI" pitchFamily="34" charset="0"/>
                <a:ea typeface="Segoe UI" pitchFamily="34" charset="0"/>
                <a:cs typeface="Segoe UI" pitchFamily="34" charset="0"/>
              </a:rPr>
              <a:t>2013 (So Far)</a:t>
            </a:r>
            <a:endParaRPr lang="en-US" sz="3600" b="1" spc="-50" dirty="0">
              <a:solidFill>
                <a:schemeClr val="tx1"/>
              </a:solidFill>
              <a:latin typeface="Segoe UI" pitchFamily="34" charset="0"/>
              <a:ea typeface="Segoe UI" pitchFamily="34" charset="0"/>
              <a:cs typeface="Segoe UI" pitchFamily="34" charset="0"/>
            </a:endParaRPr>
          </a:p>
        </p:txBody>
      </p:sp>
      <p:sp>
        <p:nvSpPr>
          <p:cNvPr id="51" name="Rectangle 50"/>
          <p:cNvSpPr/>
          <p:nvPr/>
        </p:nvSpPr>
        <p:spPr bwMode="auto">
          <a:xfrm>
            <a:off x="643878" y="4671246"/>
            <a:ext cx="3239326" cy="5039832"/>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r>
              <a:rPr lang="en-US" sz="2000" b="1" dirty="0" smtClean="0">
                <a:latin typeface="Segoe UI" pitchFamily="34" charset="0"/>
                <a:ea typeface="Segoe UI" pitchFamily="34" charset="0"/>
                <a:cs typeface="Segoe UI" pitchFamily="34" charset="0"/>
              </a:rPr>
              <a:t>   Invited Member of</a:t>
            </a:r>
          </a:p>
          <a:p>
            <a:pPr marL="342900" indent="-342900">
              <a:buFont typeface="Wingdings" pitchFamily="2" charset="2"/>
              <a:buChar char="v"/>
            </a:pPr>
            <a:endParaRPr lang="en-US" sz="2000" b="1" dirty="0" smtClean="0">
              <a:latin typeface="Segoe UI" pitchFamily="34" charset="0"/>
              <a:ea typeface="Segoe UI" pitchFamily="34" charset="0"/>
              <a:cs typeface="Segoe UI" pitchFamily="34" charset="0"/>
            </a:endParaRPr>
          </a:p>
          <a:p>
            <a:pPr marL="342900" indent="-342900">
              <a:buFont typeface="Wingdings" pitchFamily="2" charset="2"/>
              <a:buChar char="v"/>
            </a:pPr>
            <a:r>
              <a:rPr lang="en-US" sz="2000" b="1" dirty="0" smtClean="0">
                <a:latin typeface="Segoe UI" pitchFamily="34" charset="0"/>
                <a:ea typeface="Segoe UI" pitchFamily="34" charset="0"/>
                <a:cs typeface="Segoe UI" pitchFamily="34" charset="0"/>
              </a:rPr>
              <a:t>Microsoft Partner Council (MPC)</a:t>
            </a:r>
            <a:endParaRPr lang="en-US" sz="2000" b="1" dirty="0">
              <a:latin typeface="Segoe UI" pitchFamily="34" charset="0"/>
              <a:ea typeface="Segoe UI" pitchFamily="34" charset="0"/>
              <a:cs typeface="Segoe UI" pitchFamily="34" charset="0"/>
            </a:endParaRPr>
          </a:p>
          <a:p>
            <a:pPr marL="342900" indent="-342900">
              <a:buFont typeface="Wingdings" pitchFamily="2" charset="2"/>
              <a:buChar char="v"/>
            </a:pPr>
            <a:r>
              <a:rPr lang="en-US" sz="2000" b="1" dirty="0" smtClean="0">
                <a:latin typeface="Segoe UI" pitchFamily="34" charset="0"/>
                <a:ea typeface="Segoe UI" pitchFamily="34" charset="0"/>
                <a:cs typeface="Segoe UI" pitchFamily="34" charset="0"/>
              </a:rPr>
              <a:t>Partner Advisory Board (PAB)</a:t>
            </a:r>
            <a:endParaRPr lang="en-US" sz="2000" b="1" dirty="0">
              <a:latin typeface="Segoe UI" pitchFamily="34" charset="0"/>
              <a:ea typeface="Segoe UI" pitchFamily="34" charset="0"/>
              <a:cs typeface="Segoe UI" pitchFamily="34" charset="0"/>
            </a:endParaRPr>
          </a:p>
          <a:p>
            <a:pPr marL="342900" indent="-342900">
              <a:buFont typeface="Wingdings" pitchFamily="2" charset="2"/>
              <a:buChar char="v"/>
            </a:pPr>
            <a:r>
              <a:rPr lang="en-US" sz="2000" b="1" dirty="0" smtClean="0">
                <a:latin typeface="Segoe UI" pitchFamily="34" charset="0"/>
                <a:ea typeface="Segoe UI" pitchFamily="34" charset="0"/>
                <a:cs typeface="Segoe UI" pitchFamily="34" charset="0"/>
              </a:rPr>
              <a:t>Enterprise Product Group (EPG)</a:t>
            </a:r>
          </a:p>
          <a:p>
            <a:pPr marL="342900" indent="-342900">
              <a:buFont typeface="Wingdings" pitchFamily="2" charset="2"/>
              <a:buChar char="v"/>
            </a:pPr>
            <a:r>
              <a:rPr lang="en-US" sz="2000" b="1" dirty="0" smtClean="0">
                <a:latin typeface="Segoe UI" pitchFamily="34" charset="0"/>
                <a:ea typeface="Segoe UI" pitchFamily="34" charset="0"/>
                <a:cs typeface="Segoe UI" pitchFamily="34" charset="0"/>
              </a:rPr>
              <a:t>Member of Microsoft Dynamics AX Council Program</a:t>
            </a:r>
          </a:p>
          <a:p>
            <a:endParaRPr lang="en-US" sz="2000" b="1" dirty="0" smtClean="0">
              <a:latin typeface="Segoe UI" pitchFamily="34" charset="0"/>
              <a:ea typeface="Segoe UI" pitchFamily="34" charset="0"/>
              <a:cs typeface="Segoe UI" pitchFamily="34" charset="0"/>
            </a:endParaRPr>
          </a:p>
          <a:p>
            <a:pPr marL="342900" indent="-342900">
              <a:buFont typeface="Wingdings" pitchFamily="2" charset="2"/>
              <a:buChar char="v"/>
            </a:pPr>
            <a:r>
              <a:rPr lang="en-US" sz="2000" b="1" dirty="0" smtClean="0">
                <a:latin typeface="Segoe UI" pitchFamily="34" charset="0"/>
                <a:ea typeface="Segoe UI" pitchFamily="34" charset="0"/>
                <a:cs typeface="Segoe UI" pitchFamily="34" charset="0"/>
              </a:rPr>
              <a:t>CEM AX Payroll earns CfMD Certification</a:t>
            </a:r>
            <a:endParaRPr lang="en-US" sz="2000" b="1" dirty="0">
              <a:latin typeface="Segoe UI" pitchFamily="34" charset="0"/>
              <a:ea typeface="Segoe UI" pitchFamily="34" charset="0"/>
              <a:cs typeface="Segoe UI" pitchFamily="34" charset="0"/>
            </a:endParaRPr>
          </a:p>
          <a:p>
            <a:endParaRPr lang="en-US" sz="2000" b="1" dirty="0">
              <a:latin typeface="Segoe UI" pitchFamily="34" charset="0"/>
              <a:ea typeface="Segoe UI" pitchFamily="34" charset="0"/>
              <a:cs typeface="Segoe UI" pitchFamily="34" charset="0"/>
            </a:endParaRPr>
          </a:p>
          <a:p>
            <a:pPr algn="ctr" defTabSz="914099" fontAlgn="base">
              <a:spcBef>
                <a:spcPct val="0"/>
              </a:spcBef>
              <a:spcAft>
                <a:spcPct val="0"/>
              </a:spcAft>
            </a:pPr>
            <a:endParaRPr lang="en-US" sz="16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52" name="Picture 3" descr="C:\Users\Deepa.CEMINDIA.000\Desktop\microsoft-dynamics-certified-logo[1].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84168" y="8929313"/>
            <a:ext cx="1774390" cy="820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92892"/>
      </p:ext>
    </p:extLst>
  </p:cSld>
  <p:clrMapOvr>
    <a:masterClrMapping/>
  </p:clrMapOvr>
  <p:transition>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sz="4950" smtClean="0"/>
              <a:t>Succession Planning</a:t>
            </a:r>
            <a:endParaRPr lang="en-IN" sz="4950" dirty="0"/>
          </a:p>
        </p:txBody>
      </p:sp>
      <p:sp>
        <p:nvSpPr>
          <p:cNvPr id="16" name="Rectangle 15"/>
          <p:cNvSpPr/>
          <p:nvPr/>
        </p:nvSpPr>
        <p:spPr>
          <a:xfrm>
            <a:off x="2840689" y="2784662"/>
            <a:ext cx="7476557" cy="2160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Address </a:t>
            </a:r>
            <a:r>
              <a:rPr lang="en-IN" sz="2400" b="1" dirty="0"/>
              <a:t>current and potential talent gaps </a:t>
            </a:r>
            <a:r>
              <a:rPr lang="en-IN" sz="2400" b="1" dirty="0" smtClean="0"/>
              <a:t>&amp; proactively </a:t>
            </a:r>
            <a:r>
              <a:rPr lang="en-IN" sz="2400" b="1" dirty="0"/>
              <a:t>identify your go-to employees and develop them for upcoming job </a:t>
            </a:r>
            <a:r>
              <a:rPr lang="en-IN" sz="2400" b="1" dirty="0" smtClean="0"/>
              <a:t>transitions</a:t>
            </a:r>
            <a:endParaRPr lang="en-US" sz="2400" b="1" dirty="0"/>
          </a:p>
        </p:txBody>
      </p:sp>
      <p:sp>
        <p:nvSpPr>
          <p:cNvPr id="17" name="Rectangle 16"/>
          <p:cNvSpPr/>
          <p:nvPr/>
        </p:nvSpPr>
        <p:spPr>
          <a:xfrm>
            <a:off x="10433049" y="5064755"/>
            <a:ext cx="2393204" cy="2160000"/>
          </a:xfrm>
          <a:prstGeom prst="rect">
            <a:avLst/>
          </a:prstGeom>
          <a:solidFill>
            <a:srgbClr val="D80E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Gain workforce insights</a:t>
            </a:r>
            <a:endParaRPr lang="en-US" sz="2400" b="1" dirty="0"/>
          </a:p>
        </p:txBody>
      </p:sp>
      <p:sp>
        <p:nvSpPr>
          <p:cNvPr id="18" name="Rectangle 17"/>
          <p:cNvSpPr/>
          <p:nvPr/>
        </p:nvSpPr>
        <p:spPr>
          <a:xfrm>
            <a:off x="12933062" y="2796687"/>
            <a:ext cx="2393204" cy="2160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Provide talent continuity</a:t>
            </a:r>
            <a:endParaRPr lang="en-US" sz="2400" b="1" dirty="0"/>
          </a:p>
        </p:txBody>
      </p:sp>
      <p:sp>
        <p:nvSpPr>
          <p:cNvPr id="19" name="Rectangle 18"/>
          <p:cNvSpPr/>
          <p:nvPr/>
        </p:nvSpPr>
        <p:spPr>
          <a:xfrm>
            <a:off x="10424076" y="2796687"/>
            <a:ext cx="2393204" cy="2160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Identify </a:t>
            </a:r>
            <a:r>
              <a:rPr lang="en-IN" sz="2400" b="1" dirty="0"/>
              <a:t>key positions</a:t>
            </a:r>
            <a:endParaRPr lang="en-US" sz="2400" b="1" dirty="0"/>
          </a:p>
        </p:txBody>
      </p:sp>
      <p:sp>
        <p:nvSpPr>
          <p:cNvPr id="20" name="Rectangle 19"/>
          <p:cNvSpPr/>
          <p:nvPr/>
        </p:nvSpPr>
        <p:spPr>
          <a:xfrm>
            <a:off x="12931953" y="5073720"/>
            <a:ext cx="2393204" cy="2160000"/>
          </a:xfrm>
          <a:prstGeom prst="rect">
            <a:avLst/>
          </a:prstGeom>
          <a:solidFill>
            <a:srgbClr val="D80E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Understand employee histories</a:t>
            </a:r>
            <a:endParaRPr lang="en-IN" sz="2400" b="1" dirty="0"/>
          </a:p>
        </p:txBody>
      </p:sp>
      <p:sp>
        <p:nvSpPr>
          <p:cNvPr id="21" name="Rectangle 20"/>
          <p:cNvSpPr/>
          <p:nvPr/>
        </p:nvSpPr>
        <p:spPr>
          <a:xfrm>
            <a:off x="10433047" y="7307020"/>
            <a:ext cx="2393204" cy="2160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Improve career planning</a:t>
            </a:r>
            <a:endParaRPr lang="en-IN" sz="2400" b="1" dirty="0"/>
          </a:p>
        </p:txBody>
      </p:sp>
      <p:sp>
        <p:nvSpPr>
          <p:cNvPr id="22" name="Rectangle 21"/>
          <p:cNvSpPr/>
          <p:nvPr/>
        </p:nvSpPr>
        <p:spPr>
          <a:xfrm>
            <a:off x="12933064" y="7322725"/>
            <a:ext cx="2393204" cy="2160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Calibrate ratings</a:t>
            </a:r>
            <a:endParaRPr lang="en-US" sz="2400" b="1" dirty="0"/>
          </a:p>
        </p:txBody>
      </p:sp>
      <p:sp>
        <p:nvSpPr>
          <p:cNvPr id="24" name="Rectangle 23"/>
          <p:cNvSpPr/>
          <p:nvPr/>
        </p:nvSpPr>
        <p:spPr>
          <a:xfrm>
            <a:off x="2850775" y="5058718"/>
            <a:ext cx="7476557" cy="2160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sz="2400" b="1" dirty="0" smtClean="0"/>
          </a:p>
          <a:p>
            <a:pPr lvl="0" algn="ctr"/>
            <a:r>
              <a:rPr lang="en-IN" sz="2400" b="1" dirty="0" smtClean="0"/>
              <a:t>Gain visibility into employee experience, expertise, performance, and career aspirations &amp; map every staffing move</a:t>
            </a:r>
          </a:p>
          <a:p>
            <a:pPr algn="ctr"/>
            <a:endParaRPr lang="en-US" sz="2400" b="1" dirty="0"/>
          </a:p>
        </p:txBody>
      </p:sp>
      <p:sp>
        <p:nvSpPr>
          <p:cNvPr id="25" name="Rectangle 24"/>
          <p:cNvSpPr/>
          <p:nvPr/>
        </p:nvSpPr>
        <p:spPr>
          <a:xfrm>
            <a:off x="2850775" y="7324538"/>
            <a:ext cx="7476557" cy="2160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Address talent gaps, engage employees, </a:t>
            </a:r>
          </a:p>
          <a:p>
            <a:pPr algn="ctr"/>
            <a:r>
              <a:rPr lang="en-IN" sz="2400" b="1" dirty="0" smtClean="0"/>
              <a:t>and accelerate learning with competency </a:t>
            </a:r>
          </a:p>
          <a:p>
            <a:pPr algn="ctr"/>
            <a:r>
              <a:rPr lang="en-IN" sz="2400" b="1" dirty="0" smtClean="0"/>
              <a:t>based planning</a:t>
            </a:r>
            <a:endParaRPr lang="en-US" sz="2400" b="1" dirty="0"/>
          </a:p>
        </p:txBody>
      </p:sp>
    </p:spTree>
  </p:cSld>
  <p:clrMapOvr>
    <a:masterClrMapping/>
  </p:clrMapOvr>
  <p:transition>
    <p:pu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sz="4950" smtClean="0"/>
              <a:t>Succession Planning</a:t>
            </a:r>
            <a:endParaRPr lang="en-IN" sz="4950" dirty="0"/>
          </a:p>
        </p:txBody>
      </p:sp>
      <p:pic>
        <p:nvPicPr>
          <p:cNvPr id="1056" name="Picture 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8950" y="2151063"/>
            <a:ext cx="11658600" cy="790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sz="4950" dirty="0" smtClean="0"/>
              <a:t>Features </a:t>
            </a:r>
            <a:r>
              <a:rPr lang="en-IN" sz="4950" dirty="0" smtClean="0"/>
              <a:t>–</a:t>
            </a:r>
            <a:r>
              <a:rPr sz="4950" dirty="0" smtClean="0"/>
              <a:t> Succession Planning</a:t>
            </a:r>
            <a:endParaRPr lang="en-IN" sz="4950" dirty="0"/>
          </a:p>
        </p:txBody>
      </p:sp>
      <p:sp>
        <p:nvSpPr>
          <p:cNvPr id="5" name="Rectangle 4"/>
          <p:cNvSpPr/>
          <p:nvPr/>
        </p:nvSpPr>
        <p:spPr>
          <a:xfrm>
            <a:off x="3951912" y="3732332"/>
            <a:ext cx="5000400" cy="581171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Arial" pitchFamily="34" charset="0"/>
              <a:buChar char="•"/>
            </a:pPr>
            <a:endParaRPr lang="en-IN" sz="2400" b="1" dirty="0" smtClean="0"/>
          </a:p>
          <a:p>
            <a:pPr marL="342900" lvl="0" indent="-342900">
              <a:buFont typeface="Arial" pitchFamily="34" charset="0"/>
              <a:buChar char="•"/>
            </a:pPr>
            <a:endParaRPr lang="en-IN" sz="2400" b="1" dirty="0"/>
          </a:p>
          <a:p>
            <a:pPr marL="342900" lvl="0" indent="-342900">
              <a:buFont typeface="Arial" pitchFamily="34" charset="0"/>
              <a:buChar char="•"/>
            </a:pPr>
            <a:endParaRPr lang="en-IN" sz="2400" b="1" dirty="0" smtClean="0"/>
          </a:p>
          <a:p>
            <a:pPr marL="342900" lvl="0" indent="-342900">
              <a:buFont typeface="Arial" pitchFamily="34" charset="0"/>
              <a:buChar char="•"/>
            </a:pPr>
            <a:r>
              <a:rPr lang="en-IN" sz="2400" b="1" dirty="0" smtClean="0"/>
              <a:t>Provision </a:t>
            </a:r>
            <a:r>
              <a:rPr lang="en-IN" sz="2400" b="1" dirty="0"/>
              <a:t>to perform Succession Planning for an Employee or a </a:t>
            </a:r>
            <a:r>
              <a:rPr lang="en-IN" sz="2400" b="1" dirty="0" smtClean="0"/>
              <a:t>Position</a:t>
            </a:r>
          </a:p>
          <a:p>
            <a:pPr marL="342900" lvl="0" indent="-342900">
              <a:buFont typeface="Arial" pitchFamily="34" charset="0"/>
              <a:buChar char="•"/>
            </a:pPr>
            <a:endParaRPr lang="en-IN" sz="2400" b="1" dirty="0" smtClean="0"/>
          </a:p>
          <a:p>
            <a:pPr marL="342900" indent="-342900">
              <a:buFont typeface="Arial" pitchFamily="34" charset="0"/>
              <a:buChar char="•"/>
            </a:pPr>
            <a:r>
              <a:rPr lang="en-IN" sz="2400" b="1" dirty="0"/>
              <a:t>Competency Match count/ratio can be used for </a:t>
            </a:r>
            <a:r>
              <a:rPr lang="en-IN" sz="2400" b="1" dirty="0" smtClean="0"/>
              <a:t>Successors Identification</a:t>
            </a:r>
          </a:p>
          <a:p>
            <a:pPr marL="342900" indent="-342900">
              <a:buFont typeface="Arial" pitchFamily="34" charset="0"/>
              <a:buChar char="•"/>
            </a:pPr>
            <a:endParaRPr lang="en-US" sz="2400" b="1" dirty="0"/>
          </a:p>
          <a:p>
            <a:pPr marL="342900" lvl="0" indent="-342900">
              <a:buFont typeface="Arial" pitchFamily="34" charset="0"/>
              <a:buChar char="•"/>
            </a:pPr>
            <a:r>
              <a:rPr lang="en-IN" sz="2400" b="1" dirty="0"/>
              <a:t>System supports Competency based Succession </a:t>
            </a:r>
            <a:r>
              <a:rPr lang="en-IN" sz="2400" b="1" dirty="0" smtClean="0"/>
              <a:t>Planning and Successor Identification</a:t>
            </a:r>
            <a:endParaRPr lang="en-IN" sz="2400" b="1" dirty="0"/>
          </a:p>
          <a:p>
            <a:pPr marL="342900" indent="-342900">
              <a:buFont typeface="Arial" pitchFamily="34" charset="0"/>
              <a:buChar char="•"/>
            </a:pPr>
            <a:endParaRPr lang="en-US" sz="2400" b="1" dirty="0"/>
          </a:p>
          <a:p>
            <a:pPr marL="342900" lvl="0" indent="-342900">
              <a:buFont typeface="Arial" pitchFamily="34" charset="0"/>
              <a:buChar char="•"/>
            </a:pPr>
            <a:endParaRPr lang="en-IN" sz="2400" b="1" dirty="0" smtClean="0"/>
          </a:p>
          <a:p>
            <a:pPr marL="342900" lvl="0" indent="-342900">
              <a:buFont typeface="Arial" pitchFamily="34" charset="0"/>
              <a:buChar char="•"/>
            </a:pPr>
            <a:endParaRPr lang="en-US" sz="2400" b="1" dirty="0"/>
          </a:p>
          <a:p>
            <a:pPr marL="342900" lvl="0" indent="-342900">
              <a:buFont typeface="Arial" pitchFamily="34" charset="0"/>
              <a:buChar char="•"/>
            </a:pPr>
            <a:endParaRPr lang="en-IN" sz="2400" b="1" dirty="0"/>
          </a:p>
        </p:txBody>
      </p:sp>
      <p:sp>
        <p:nvSpPr>
          <p:cNvPr id="7" name="Rectangle 6"/>
          <p:cNvSpPr/>
          <p:nvPr/>
        </p:nvSpPr>
        <p:spPr>
          <a:xfrm>
            <a:off x="9057312" y="3732332"/>
            <a:ext cx="5001588" cy="583076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Arial" pitchFamily="34" charset="0"/>
              <a:buChar char="•"/>
            </a:pPr>
            <a:r>
              <a:rPr lang="en-IN" sz="2400" b="1" dirty="0" smtClean="0"/>
              <a:t>Competency </a:t>
            </a:r>
            <a:r>
              <a:rPr lang="en-IN" sz="2400" b="1" dirty="0"/>
              <a:t>of the employee or position will form the target competency against which the successors can be </a:t>
            </a:r>
            <a:r>
              <a:rPr lang="en-IN" sz="2400" b="1" dirty="0" smtClean="0"/>
              <a:t>identified</a:t>
            </a:r>
            <a:endParaRPr lang="en-IN" sz="2400" b="1" dirty="0"/>
          </a:p>
          <a:p>
            <a:pPr marL="342900" lvl="0" indent="-342900">
              <a:buFont typeface="Arial" pitchFamily="34" charset="0"/>
              <a:buChar char="•"/>
            </a:pPr>
            <a:endParaRPr lang="en-US" sz="2400" b="1" dirty="0" smtClean="0"/>
          </a:p>
          <a:p>
            <a:pPr marL="342900" indent="-342900">
              <a:buFont typeface="Arial" pitchFamily="34" charset="0"/>
              <a:buChar char="•"/>
            </a:pPr>
            <a:r>
              <a:rPr lang="en-IN" sz="2400" b="1" dirty="0"/>
              <a:t>Upon choosing the Career </a:t>
            </a:r>
            <a:r>
              <a:rPr lang="en-IN" sz="2400" b="1" dirty="0" smtClean="0"/>
              <a:t>Planning, </a:t>
            </a:r>
            <a:r>
              <a:rPr lang="en-IN" sz="2400" b="1" dirty="0"/>
              <a:t>system will list the successors based on the Career Plan set for </a:t>
            </a:r>
            <a:r>
              <a:rPr lang="en-IN" sz="2400" b="1" dirty="0" smtClean="0"/>
              <a:t>employees </a:t>
            </a:r>
            <a:endParaRPr lang="en-US" sz="2400" b="1" dirty="0"/>
          </a:p>
          <a:p>
            <a:pPr marL="342900" lvl="0" indent="-342900">
              <a:buFont typeface="Arial" pitchFamily="34" charset="0"/>
              <a:buChar char="•"/>
            </a:pPr>
            <a:endParaRPr lang="en-US" sz="2400" b="1" dirty="0" smtClean="0"/>
          </a:p>
          <a:p>
            <a:pPr marL="342900" lvl="0" indent="-342900">
              <a:buFont typeface="Arial" pitchFamily="34" charset="0"/>
              <a:buChar char="•"/>
            </a:pPr>
            <a:endParaRPr lang="en-IN" sz="2400" b="1" dirty="0"/>
          </a:p>
        </p:txBody>
      </p:sp>
      <p:sp>
        <p:nvSpPr>
          <p:cNvPr id="10" name="Rectangle 9"/>
          <p:cNvSpPr/>
          <p:nvPr/>
        </p:nvSpPr>
        <p:spPr>
          <a:xfrm>
            <a:off x="3181350" y="2647178"/>
            <a:ext cx="11734800" cy="1080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950" b="1" dirty="0" smtClean="0">
                <a:latin typeface="+mj-lt"/>
              </a:rPr>
              <a:t>Features</a:t>
            </a:r>
            <a:endParaRPr lang="en-US" sz="4950" b="1" dirty="0">
              <a:latin typeface="+mj-lt"/>
            </a:endParaRPr>
          </a:p>
        </p:txBody>
      </p:sp>
    </p:spTree>
  </p:cSld>
  <p:clrMapOvr>
    <a:masterClrMapping/>
  </p:clrMapOvr>
  <p:transition>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sz="4950" smtClean="0"/>
              <a:t>Transfer/Promotion</a:t>
            </a:r>
            <a:endParaRPr lang="en-IN" sz="4950" dirty="0"/>
          </a:p>
        </p:txBody>
      </p:sp>
      <p:sp>
        <p:nvSpPr>
          <p:cNvPr id="5" name="Rectangle 4"/>
          <p:cNvSpPr/>
          <p:nvPr/>
        </p:nvSpPr>
        <p:spPr>
          <a:xfrm>
            <a:off x="1505602" y="3047814"/>
            <a:ext cx="9172800" cy="2819586"/>
          </a:xfrm>
          <a:prstGeom prst="rect">
            <a:avLst/>
          </a:prstGeom>
          <a:solidFill>
            <a:srgbClr val="D2C6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Arial" pitchFamily="34" charset="0"/>
              <a:buChar char="•"/>
            </a:pPr>
            <a:endParaRPr lang="en-AU" sz="2400" b="1" dirty="0" smtClean="0"/>
          </a:p>
          <a:p>
            <a:pPr marL="342900" lvl="0" indent="-342900">
              <a:buFont typeface="Arial" pitchFamily="34" charset="0"/>
              <a:buChar char="•"/>
            </a:pPr>
            <a:r>
              <a:rPr lang="en-AU" sz="2400" b="1" dirty="0" smtClean="0"/>
              <a:t>Route </a:t>
            </a:r>
            <a:r>
              <a:rPr lang="en-AU" sz="2400" b="1" dirty="0"/>
              <a:t>the transactions in the workflow involving HR, based on parameter setting for the number of days the transfer is </a:t>
            </a:r>
            <a:r>
              <a:rPr lang="en-AU" sz="2400" b="1" dirty="0" smtClean="0"/>
              <a:t>requested</a:t>
            </a:r>
          </a:p>
          <a:p>
            <a:pPr marL="342900" lvl="0" indent="-342900">
              <a:buFont typeface="Arial" pitchFamily="34" charset="0"/>
              <a:buChar char="•"/>
            </a:pPr>
            <a:endParaRPr lang="en-AU" sz="2400" b="1" dirty="0"/>
          </a:p>
          <a:p>
            <a:pPr marL="342900" indent="-342900">
              <a:buFont typeface="Arial" pitchFamily="34" charset="0"/>
              <a:buChar char="•"/>
            </a:pPr>
            <a:r>
              <a:rPr lang="en-AU" sz="2400" b="1" dirty="0"/>
              <a:t>Provide a functionality to request for transfer – temporary as well as permanent</a:t>
            </a:r>
            <a:endParaRPr lang="en-IN" sz="2400" b="1" dirty="0"/>
          </a:p>
          <a:p>
            <a:pPr marL="342900" lvl="0" indent="-342900">
              <a:buFont typeface="Arial" pitchFamily="34" charset="0"/>
              <a:buChar char="•"/>
            </a:pPr>
            <a:endParaRPr lang="en-IN" sz="2400" b="1" dirty="0"/>
          </a:p>
        </p:txBody>
      </p:sp>
      <p:sp>
        <p:nvSpPr>
          <p:cNvPr id="7" name="Rectangle 6"/>
          <p:cNvSpPr/>
          <p:nvPr/>
        </p:nvSpPr>
        <p:spPr>
          <a:xfrm>
            <a:off x="1505602" y="5972008"/>
            <a:ext cx="9172800" cy="28188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Arial" pitchFamily="34" charset="0"/>
              <a:buChar char="•"/>
            </a:pPr>
            <a:endParaRPr lang="en-AU" sz="2400" b="1" dirty="0" smtClean="0"/>
          </a:p>
          <a:p>
            <a:pPr marL="342900" lvl="0" indent="-342900">
              <a:buFont typeface="Arial" pitchFamily="34" charset="0"/>
              <a:buChar char="•"/>
            </a:pPr>
            <a:r>
              <a:rPr lang="en-AU" sz="2400" b="1" dirty="0" smtClean="0"/>
              <a:t>Provide </a:t>
            </a:r>
            <a:r>
              <a:rPr lang="en-AU" sz="2400" b="1" dirty="0"/>
              <a:t>an </a:t>
            </a:r>
            <a:r>
              <a:rPr lang="en-AU" sz="2400" b="1" dirty="0" smtClean="0"/>
              <a:t>analysis (</a:t>
            </a:r>
            <a:r>
              <a:rPr lang="en-AU" sz="2400" b="1" dirty="0"/>
              <a:t>in the form of report) and alert if employees of same position are swapped among </a:t>
            </a:r>
            <a:r>
              <a:rPr lang="en-AU" sz="2400" b="1" dirty="0" smtClean="0"/>
              <a:t>locations</a:t>
            </a:r>
          </a:p>
          <a:p>
            <a:pPr marL="342900" lvl="0" indent="-342900">
              <a:buFont typeface="Arial" pitchFamily="34" charset="0"/>
              <a:buChar char="•"/>
            </a:pPr>
            <a:endParaRPr lang="en-AU" sz="2400" b="1" dirty="0" smtClean="0"/>
          </a:p>
          <a:p>
            <a:pPr marL="342900" indent="-342900">
              <a:buFont typeface="Arial" pitchFamily="34" charset="0"/>
              <a:buChar char="•"/>
            </a:pPr>
            <a:r>
              <a:rPr lang="en-AU" sz="2400" b="1" dirty="0" smtClean="0"/>
              <a:t>If </a:t>
            </a:r>
            <a:r>
              <a:rPr lang="en-AU" sz="2400" b="1" dirty="0"/>
              <a:t>the transfer request type is ‘permanent’, then provide an option to carry out career path validation</a:t>
            </a:r>
            <a:endParaRPr lang="en-IN" sz="2400" b="1" dirty="0"/>
          </a:p>
          <a:p>
            <a:pPr lvl="0" algn="ctr"/>
            <a:endParaRPr lang="en-IN" sz="2400" b="1" dirty="0"/>
          </a:p>
        </p:txBody>
      </p:sp>
      <p:sp>
        <p:nvSpPr>
          <p:cNvPr id="9" name="Rectangle 8"/>
          <p:cNvSpPr/>
          <p:nvPr/>
        </p:nvSpPr>
        <p:spPr>
          <a:xfrm>
            <a:off x="10774472" y="3055188"/>
            <a:ext cx="5494228" cy="5754670"/>
          </a:xfrm>
          <a:prstGeom prst="rect">
            <a:avLst/>
          </a:prstGeom>
          <a:solidFill>
            <a:srgbClr val="D80E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Arial" pitchFamily="34" charset="0"/>
              <a:buChar char="•"/>
            </a:pPr>
            <a:endParaRPr lang="en-IN" sz="2400" b="1" dirty="0" smtClean="0"/>
          </a:p>
          <a:p>
            <a:pPr marL="342900" lvl="0" indent="-342900">
              <a:buFont typeface="Arial" pitchFamily="34" charset="0"/>
              <a:buChar char="•"/>
            </a:pPr>
            <a:endParaRPr lang="en-IN" sz="2400" b="1" dirty="0"/>
          </a:p>
          <a:p>
            <a:pPr marL="342900" lvl="0" indent="-342900">
              <a:buFont typeface="Arial" pitchFamily="34" charset="0"/>
              <a:buChar char="•"/>
            </a:pPr>
            <a:endParaRPr lang="en-IN" sz="2400" b="1" dirty="0" smtClean="0"/>
          </a:p>
          <a:p>
            <a:pPr marL="342900" lvl="0" indent="-342900">
              <a:buFont typeface="Arial" pitchFamily="34" charset="0"/>
              <a:buChar char="•"/>
            </a:pPr>
            <a:endParaRPr lang="en-IN" sz="2400" b="1" dirty="0"/>
          </a:p>
          <a:p>
            <a:pPr marL="342900" lvl="0" indent="-342900">
              <a:buFont typeface="Arial" pitchFamily="34" charset="0"/>
              <a:buChar char="•"/>
            </a:pPr>
            <a:endParaRPr lang="en-IN" sz="2400" b="1" dirty="0" smtClean="0"/>
          </a:p>
          <a:p>
            <a:pPr marL="342900" lvl="0" indent="-342900">
              <a:buFont typeface="Arial" pitchFamily="34" charset="0"/>
              <a:buChar char="•"/>
            </a:pPr>
            <a:endParaRPr lang="en-IN" sz="2400" b="1" dirty="0"/>
          </a:p>
          <a:p>
            <a:pPr marL="342900" lvl="0" indent="-342900">
              <a:buFont typeface="Arial" pitchFamily="34" charset="0"/>
              <a:buChar char="•"/>
            </a:pPr>
            <a:endParaRPr lang="en-IN" sz="2400" b="1" dirty="0" smtClean="0"/>
          </a:p>
          <a:p>
            <a:pPr marL="342900" lvl="0" indent="-342900">
              <a:buFont typeface="Arial" pitchFamily="34" charset="0"/>
              <a:buChar char="•"/>
            </a:pPr>
            <a:endParaRPr lang="en-IN" sz="2400" b="1" dirty="0"/>
          </a:p>
          <a:p>
            <a:pPr marL="342900" lvl="0" indent="-342900">
              <a:buFont typeface="Arial" pitchFamily="34" charset="0"/>
              <a:buChar char="•"/>
            </a:pPr>
            <a:endParaRPr lang="en-IN" sz="2400" b="1" dirty="0" smtClean="0"/>
          </a:p>
          <a:p>
            <a:pPr marL="342900" lvl="0" indent="-342900">
              <a:buFont typeface="Arial" pitchFamily="34" charset="0"/>
              <a:buChar char="•"/>
            </a:pPr>
            <a:endParaRPr lang="en-IN" sz="2400" b="1" dirty="0"/>
          </a:p>
          <a:p>
            <a:pPr marL="342900" lvl="0" indent="-342900">
              <a:buFont typeface="Arial" pitchFamily="34" charset="0"/>
              <a:buChar char="•"/>
            </a:pPr>
            <a:endParaRPr lang="en-IN" sz="2400" b="1" dirty="0" smtClean="0"/>
          </a:p>
          <a:p>
            <a:pPr marL="342900" lvl="0" indent="-342900">
              <a:buFont typeface="Arial" pitchFamily="34" charset="0"/>
              <a:buChar char="•"/>
            </a:pPr>
            <a:endParaRPr lang="en-IN" sz="2400" b="1" dirty="0"/>
          </a:p>
          <a:p>
            <a:pPr lvl="0"/>
            <a:endParaRPr lang="en-IN" sz="2400" b="1" dirty="0"/>
          </a:p>
          <a:p>
            <a:pPr marL="342900" lvl="0" indent="-342900">
              <a:buFont typeface="Arial" pitchFamily="34" charset="0"/>
              <a:buChar char="•"/>
            </a:pPr>
            <a:endParaRPr lang="en-IN" sz="2400" b="1" dirty="0" smtClean="0"/>
          </a:p>
          <a:p>
            <a:pPr marL="342900" lvl="0" indent="-342900">
              <a:buFont typeface="Arial" pitchFamily="34" charset="0"/>
              <a:buChar char="•"/>
            </a:pPr>
            <a:r>
              <a:rPr lang="en-IN" sz="2400" b="1" dirty="0"/>
              <a:t>Requests for permanent transfers to a higher positions is termed as promotions and </a:t>
            </a:r>
            <a:r>
              <a:rPr lang="en-IN" sz="2400" b="1" dirty="0" smtClean="0"/>
              <a:t>goes </a:t>
            </a:r>
            <a:r>
              <a:rPr lang="en-IN" sz="2400" b="1" dirty="0"/>
              <a:t>through the </a:t>
            </a:r>
            <a:r>
              <a:rPr lang="en-IN" sz="2400" b="1" dirty="0" smtClean="0"/>
              <a:t>screening/shortlisting/interview </a:t>
            </a:r>
            <a:r>
              <a:rPr lang="en-IN" sz="2400" b="1" dirty="0"/>
              <a:t>process carried out by the recruitment department, if the vacancy exists</a:t>
            </a:r>
          </a:p>
          <a:p>
            <a:pPr marL="342900" lvl="0" indent="-342900">
              <a:buFont typeface="Arial" pitchFamily="34" charset="0"/>
              <a:buChar char="•"/>
            </a:pPr>
            <a:endParaRPr lang="en-IN" sz="2400" b="1" dirty="0" smtClean="0"/>
          </a:p>
          <a:p>
            <a:pPr marL="342900" indent="-342900">
              <a:buFont typeface="Arial" pitchFamily="34" charset="0"/>
              <a:buChar char="•"/>
            </a:pPr>
            <a:r>
              <a:rPr lang="en-AU" sz="2400" b="1" dirty="0"/>
              <a:t>Alert for performance appraisal, if an employee sends a request for transfer after spending a minimum of 3 months</a:t>
            </a:r>
            <a:endParaRPr lang="en-IN" sz="2400" b="1" dirty="0"/>
          </a:p>
          <a:p>
            <a:pPr marL="342900" lvl="0" indent="-342900">
              <a:buFont typeface="Arial" pitchFamily="34" charset="0"/>
              <a:buChar char="•"/>
            </a:pPr>
            <a:endParaRPr lang="en-IN" sz="2400" b="1" dirty="0"/>
          </a:p>
          <a:p>
            <a:pPr marL="342900" lvl="0" indent="-342900">
              <a:buFont typeface="Arial" pitchFamily="34" charset="0"/>
              <a:buChar char="•"/>
            </a:pPr>
            <a:endParaRPr lang="en-IN" sz="2400" b="1" dirty="0" smtClean="0"/>
          </a:p>
          <a:p>
            <a:pPr marL="342900" lvl="0" indent="-342900">
              <a:buFont typeface="Arial" pitchFamily="34" charset="0"/>
              <a:buChar char="•"/>
            </a:pPr>
            <a:endParaRPr lang="en-US" sz="2400" b="1" dirty="0"/>
          </a:p>
          <a:p>
            <a:pPr marL="342900" lvl="0" indent="-342900">
              <a:buFont typeface="Arial" pitchFamily="34" charset="0"/>
              <a:buChar char="•"/>
            </a:pPr>
            <a:endParaRPr lang="en-US" sz="2400" b="1" dirty="0" smtClean="0"/>
          </a:p>
          <a:p>
            <a:pPr marL="342900" lvl="0" indent="-342900">
              <a:buFont typeface="Arial" pitchFamily="34" charset="0"/>
              <a:buChar char="•"/>
            </a:pPr>
            <a:endParaRPr lang="en-US" sz="2400" b="1" dirty="0"/>
          </a:p>
          <a:p>
            <a:pPr marL="342900" lvl="0" indent="-342900">
              <a:buFont typeface="Arial" pitchFamily="34" charset="0"/>
              <a:buChar char="•"/>
            </a:pPr>
            <a:endParaRPr lang="en-US" sz="2400" b="1" dirty="0" smtClean="0"/>
          </a:p>
          <a:p>
            <a:pPr marL="342900" lvl="0" indent="-342900">
              <a:buFont typeface="Arial" pitchFamily="34" charset="0"/>
              <a:buChar char="•"/>
            </a:pPr>
            <a:endParaRPr lang="en-US" sz="2400" b="1" dirty="0"/>
          </a:p>
          <a:p>
            <a:pPr marL="342900" lvl="0" indent="-342900">
              <a:buFont typeface="Arial" pitchFamily="34" charset="0"/>
              <a:buChar char="•"/>
            </a:pPr>
            <a:endParaRPr lang="en-US" sz="2400" b="1" dirty="0" smtClean="0"/>
          </a:p>
          <a:p>
            <a:pPr marL="342900" lvl="0" indent="-342900">
              <a:buFont typeface="Arial" pitchFamily="34" charset="0"/>
              <a:buChar char="•"/>
            </a:pPr>
            <a:endParaRPr lang="en-US" sz="2400" b="1" dirty="0"/>
          </a:p>
          <a:p>
            <a:pPr marL="342900" lvl="0" indent="-342900">
              <a:buFont typeface="Arial" pitchFamily="34" charset="0"/>
              <a:buChar char="•"/>
            </a:pPr>
            <a:endParaRPr lang="en-IN" sz="2400" b="1" dirty="0" smtClean="0"/>
          </a:p>
          <a:p>
            <a:pPr marL="342900" lvl="0" indent="-342900">
              <a:buFont typeface="Arial" pitchFamily="34" charset="0"/>
              <a:buChar char="•"/>
            </a:pPr>
            <a:endParaRPr lang="en-US" sz="2400" b="1" dirty="0"/>
          </a:p>
          <a:p>
            <a:pPr marL="342900" lvl="0" indent="-342900">
              <a:buFont typeface="Arial" pitchFamily="34" charset="0"/>
              <a:buChar char="•"/>
            </a:pPr>
            <a:endParaRPr lang="en-US" sz="2400" b="1" dirty="0" smtClean="0"/>
          </a:p>
          <a:p>
            <a:pPr marL="342900" lvl="0" indent="-342900">
              <a:buFont typeface="Arial" pitchFamily="34" charset="0"/>
              <a:buChar char="•"/>
            </a:pPr>
            <a:endParaRPr lang="en-IN" sz="2400" b="1" dirty="0" smtClean="0"/>
          </a:p>
          <a:p>
            <a:pPr lvl="0"/>
            <a:endParaRPr lang="en-US" sz="2400" b="1" dirty="0"/>
          </a:p>
          <a:p>
            <a:pPr marL="342900" lvl="0" indent="-342900">
              <a:buFont typeface="Arial" pitchFamily="34" charset="0"/>
              <a:buChar char="•"/>
            </a:pPr>
            <a:endParaRPr lang="en-IN" sz="2400" b="1" dirty="0"/>
          </a:p>
        </p:txBody>
      </p:sp>
    </p:spTree>
  </p:cSld>
  <p:clrMapOvr>
    <a:masterClrMapping/>
  </p:clrMapOvr>
  <p:transition>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sz="4950" smtClean="0"/>
              <a:t>Employee Recognition</a:t>
            </a:r>
            <a:endParaRPr lang="en-IN" sz="4950" dirty="0"/>
          </a:p>
        </p:txBody>
      </p:sp>
      <p:sp>
        <p:nvSpPr>
          <p:cNvPr id="4" name="Rectangle 2"/>
          <p:cNvSpPr>
            <a:spLocks noChangeArrowheads="1"/>
          </p:cNvSpPr>
          <p:nvPr/>
        </p:nvSpPr>
        <p:spPr bwMode="auto">
          <a:xfrm>
            <a:off x="5158050" y="2085185"/>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2400" b="1"/>
          </a:p>
        </p:txBody>
      </p:sp>
      <p:sp>
        <p:nvSpPr>
          <p:cNvPr id="5" name="Rectangle 2"/>
          <p:cNvSpPr>
            <a:spLocks noChangeArrowheads="1"/>
          </p:cNvSpPr>
          <p:nvPr/>
        </p:nvSpPr>
        <p:spPr bwMode="auto">
          <a:xfrm>
            <a:off x="5158050" y="2085185"/>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2400" b="1"/>
          </a:p>
        </p:txBody>
      </p:sp>
      <p:sp>
        <p:nvSpPr>
          <p:cNvPr id="8" name="Rectangle 7"/>
          <p:cNvSpPr/>
          <p:nvPr/>
        </p:nvSpPr>
        <p:spPr>
          <a:xfrm>
            <a:off x="3409950" y="3790034"/>
            <a:ext cx="5814000" cy="2160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2400" b="1" dirty="0" smtClean="0"/>
              <a:t>Request for recognitions and nominations on specific categories</a:t>
            </a:r>
            <a:endParaRPr lang="en-US" sz="2400" b="1" dirty="0"/>
          </a:p>
        </p:txBody>
      </p:sp>
      <p:sp>
        <p:nvSpPr>
          <p:cNvPr id="9" name="Rectangle 8"/>
          <p:cNvSpPr/>
          <p:nvPr/>
        </p:nvSpPr>
        <p:spPr>
          <a:xfrm>
            <a:off x="9313642" y="3782190"/>
            <a:ext cx="2880000" cy="2160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Employee nomination by Managers</a:t>
            </a:r>
            <a:endParaRPr lang="en-US" sz="2400" b="1" dirty="0"/>
          </a:p>
        </p:txBody>
      </p:sp>
      <p:sp>
        <p:nvSpPr>
          <p:cNvPr id="10" name="Rectangle 9"/>
          <p:cNvSpPr/>
          <p:nvPr/>
        </p:nvSpPr>
        <p:spPr>
          <a:xfrm>
            <a:off x="3429000" y="6038546"/>
            <a:ext cx="5814000" cy="2160000"/>
          </a:xfrm>
          <a:prstGeom prst="rect">
            <a:avLst/>
          </a:prstGeom>
          <a:solidFill>
            <a:srgbClr val="D2C6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smtClean="0"/>
              <a:t>Produce Certificates and Leave Credits</a:t>
            </a:r>
            <a:endParaRPr lang="en-US" sz="2400" b="1" dirty="0"/>
          </a:p>
        </p:txBody>
      </p:sp>
      <p:sp>
        <p:nvSpPr>
          <p:cNvPr id="11" name="Rectangle 10"/>
          <p:cNvSpPr/>
          <p:nvPr/>
        </p:nvSpPr>
        <p:spPr>
          <a:xfrm>
            <a:off x="9335602" y="6030702"/>
            <a:ext cx="5812594" cy="2160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a:t>Integrate Recognition with leave </a:t>
            </a:r>
            <a:r>
              <a:rPr lang="en-IN" sz="2400" b="1" dirty="0" smtClean="0"/>
              <a:t>&amp; Performance Management</a:t>
            </a:r>
            <a:endParaRPr lang="en-US" sz="2400" b="1" dirty="0"/>
          </a:p>
        </p:txBody>
      </p:sp>
      <p:sp>
        <p:nvSpPr>
          <p:cNvPr id="12" name="Rectangle 11"/>
          <p:cNvSpPr/>
          <p:nvPr/>
        </p:nvSpPr>
        <p:spPr>
          <a:xfrm>
            <a:off x="12287246" y="3782190"/>
            <a:ext cx="2880000" cy="2160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Various categories of nomination</a:t>
            </a:r>
            <a:endParaRPr lang="en-US" sz="2400" b="1" dirty="0"/>
          </a:p>
        </p:txBody>
      </p:sp>
    </p:spTree>
  </p:cSld>
  <p:clrMapOvr>
    <a:masterClrMapping/>
  </p:clrMapOvr>
  <p:transition>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sz="4950" dirty="0" smtClean="0"/>
              <a:t>Training Management</a:t>
            </a:r>
            <a:endParaRPr lang="en-US" sz="4950" dirty="0"/>
          </a:p>
        </p:txBody>
      </p:sp>
      <p:sp>
        <p:nvSpPr>
          <p:cNvPr id="4" name="Rectangle 3"/>
          <p:cNvSpPr/>
          <p:nvPr/>
        </p:nvSpPr>
        <p:spPr>
          <a:xfrm>
            <a:off x="1628058" y="2552700"/>
            <a:ext cx="7954092" cy="225633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2400" b="1" dirty="0" smtClean="0"/>
          </a:p>
          <a:p>
            <a:pPr marL="342900" indent="-342900">
              <a:buFont typeface="Arial" pitchFamily="34" charset="0"/>
              <a:buChar char="•"/>
            </a:pPr>
            <a:r>
              <a:rPr lang="en-IN" sz="2400" b="1" dirty="0" smtClean="0"/>
              <a:t>Keep </a:t>
            </a:r>
            <a:r>
              <a:rPr lang="en-IN" sz="2400" b="1" dirty="0"/>
              <a:t>records up-to-date to reflect current training </a:t>
            </a:r>
            <a:r>
              <a:rPr lang="en-IN" sz="2400" b="1" dirty="0" smtClean="0"/>
              <a:t>status</a:t>
            </a:r>
            <a:endParaRPr lang="en-IN" sz="2400" b="1" dirty="0"/>
          </a:p>
          <a:p>
            <a:endParaRPr lang="en-IN" sz="2400" b="1" dirty="0" smtClean="0"/>
          </a:p>
          <a:p>
            <a:pPr marL="342900" indent="-342900">
              <a:buFont typeface="Arial" pitchFamily="34" charset="0"/>
              <a:buChar char="•"/>
            </a:pPr>
            <a:r>
              <a:rPr lang="en-IN" sz="2400" b="1" dirty="0" smtClean="0"/>
              <a:t>More </a:t>
            </a:r>
            <a:r>
              <a:rPr lang="en-IN" sz="2400" b="1" dirty="0"/>
              <a:t>than 40 </a:t>
            </a:r>
            <a:r>
              <a:rPr lang="en-IN" sz="2400" b="1" dirty="0" smtClean="0"/>
              <a:t>standard training </a:t>
            </a:r>
            <a:r>
              <a:rPr lang="en-IN" sz="2400" b="1" dirty="0"/>
              <a:t>reports </a:t>
            </a:r>
            <a:r>
              <a:rPr lang="en-IN" sz="2400" b="1" dirty="0" smtClean="0"/>
              <a:t>complying </a:t>
            </a:r>
            <a:r>
              <a:rPr lang="en-IN" sz="2400" b="1" dirty="0"/>
              <a:t>with government </a:t>
            </a:r>
            <a:r>
              <a:rPr lang="en-IN" sz="2400" b="1" dirty="0" smtClean="0"/>
              <a:t>regulations</a:t>
            </a:r>
          </a:p>
          <a:p>
            <a:pPr marL="342900" indent="-342900">
              <a:buFont typeface="Arial" pitchFamily="34" charset="0"/>
              <a:buChar char="•"/>
            </a:pPr>
            <a:endParaRPr lang="en-US" sz="2400" b="1" dirty="0"/>
          </a:p>
        </p:txBody>
      </p:sp>
      <p:sp>
        <p:nvSpPr>
          <p:cNvPr id="5" name="Rectangle 4"/>
          <p:cNvSpPr/>
          <p:nvPr/>
        </p:nvSpPr>
        <p:spPr>
          <a:xfrm>
            <a:off x="9686208" y="2509292"/>
            <a:ext cx="2852928" cy="2293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Tracking Capabilities</a:t>
            </a:r>
            <a:endParaRPr lang="en-US" sz="2400" b="1" dirty="0"/>
          </a:p>
        </p:txBody>
      </p:sp>
      <p:sp>
        <p:nvSpPr>
          <p:cNvPr id="6" name="Rectangle 5"/>
          <p:cNvSpPr/>
          <p:nvPr/>
        </p:nvSpPr>
        <p:spPr>
          <a:xfrm>
            <a:off x="12629700" y="2503984"/>
            <a:ext cx="2852928" cy="2293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Comprehensive Reporting</a:t>
            </a:r>
            <a:endParaRPr lang="en-US" sz="2400" b="1" dirty="0"/>
          </a:p>
        </p:txBody>
      </p:sp>
      <p:sp>
        <p:nvSpPr>
          <p:cNvPr id="7" name="Rectangle 6"/>
          <p:cNvSpPr/>
          <p:nvPr/>
        </p:nvSpPr>
        <p:spPr>
          <a:xfrm>
            <a:off x="1628058" y="7271792"/>
            <a:ext cx="2854800" cy="2293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Employee Communication</a:t>
            </a:r>
            <a:endParaRPr lang="en-IN" sz="2400" b="1" dirty="0"/>
          </a:p>
        </p:txBody>
      </p:sp>
      <p:sp>
        <p:nvSpPr>
          <p:cNvPr id="8" name="Rectangle 7"/>
          <p:cNvSpPr/>
          <p:nvPr/>
        </p:nvSpPr>
        <p:spPr>
          <a:xfrm>
            <a:off x="12634722" y="4890542"/>
            <a:ext cx="2852928" cy="22913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Enrolling Employees</a:t>
            </a:r>
            <a:endParaRPr lang="en-US" sz="2400" b="1" dirty="0"/>
          </a:p>
        </p:txBody>
      </p:sp>
      <p:sp>
        <p:nvSpPr>
          <p:cNvPr id="9" name="Rectangle 8"/>
          <p:cNvSpPr/>
          <p:nvPr/>
        </p:nvSpPr>
        <p:spPr>
          <a:xfrm>
            <a:off x="1600200" y="4890542"/>
            <a:ext cx="10915200" cy="2293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2400" b="1" dirty="0" smtClean="0"/>
          </a:p>
          <a:p>
            <a:pPr marL="342900" indent="-342900">
              <a:buFont typeface="Arial" pitchFamily="34" charset="0"/>
              <a:buChar char="•"/>
            </a:pPr>
            <a:r>
              <a:rPr lang="en-IN" sz="2400" b="1" dirty="0" smtClean="0"/>
              <a:t>Acknowledge class enrolment and course completion with your choice of standard e-mails and letters</a:t>
            </a:r>
          </a:p>
          <a:p>
            <a:pPr marL="342900" indent="-342900">
              <a:buFont typeface="Arial" pitchFamily="34" charset="0"/>
              <a:buChar char="•"/>
            </a:pPr>
            <a:endParaRPr lang="en-IN" sz="2400" b="1" dirty="0" smtClean="0"/>
          </a:p>
          <a:p>
            <a:pPr marL="342900" indent="-342900">
              <a:buFont typeface="Arial" pitchFamily="34" charset="0"/>
              <a:buChar char="•"/>
            </a:pPr>
            <a:r>
              <a:rPr lang="en-IN" sz="2400" b="1" dirty="0" smtClean="0"/>
              <a:t>Create unique letter formats and generate course catalogues to encourage enrolment</a:t>
            </a:r>
          </a:p>
          <a:p>
            <a:pPr marL="342900" indent="-342900">
              <a:buFont typeface="Arial" pitchFamily="34" charset="0"/>
              <a:buChar char="•"/>
            </a:pPr>
            <a:endParaRPr lang="en-US" sz="2400" b="1" dirty="0"/>
          </a:p>
        </p:txBody>
      </p:sp>
      <p:sp>
        <p:nvSpPr>
          <p:cNvPr id="10" name="Rectangle 9"/>
          <p:cNvSpPr/>
          <p:nvPr/>
        </p:nvSpPr>
        <p:spPr>
          <a:xfrm>
            <a:off x="4572000" y="7271792"/>
            <a:ext cx="10915650" cy="229130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itchFamily="34" charset="0"/>
              <a:buChar char="•"/>
            </a:pPr>
            <a:endParaRPr lang="en-IN" sz="2400" b="1" dirty="0" smtClean="0"/>
          </a:p>
          <a:p>
            <a:pPr marL="342900" indent="-342900">
              <a:buFont typeface="Arial" pitchFamily="34" charset="0"/>
              <a:buChar char="•"/>
            </a:pPr>
            <a:r>
              <a:rPr lang="en-IN" sz="2400" b="1" dirty="0" smtClean="0"/>
              <a:t>Set up classes, schedule attendance, and manage class rosters for students and instructors</a:t>
            </a:r>
          </a:p>
          <a:p>
            <a:endParaRPr lang="en-IN" sz="2400" b="1" dirty="0" smtClean="0"/>
          </a:p>
          <a:p>
            <a:pPr marL="342900" indent="-342900">
              <a:buFont typeface="Arial" pitchFamily="34" charset="0"/>
              <a:buChar char="•"/>
            </a:pPr>
            <a:r>
              <a:rPr lang="en-IN" sz="2400" b="1" dirty="0" smtClean="0"/>
              <a:t>Automatically checks class capacities and course prerequisites, and assigns employees to training-based job requirements</a:t>
            </a:r>
          </a:p>
          <a:p>
            <a:pPr marL="342900" indent="-342900">
              <a:buFont typeface="Arial" pitchFamily="34" charset="0"/>
              <a:buChar char="•"/>
            </a:pPr>
            <a:endParaRPr lang="en-US" sz="2400" b="1" dirty="0"/>
          </a:p>
        </p:txBody>
      </p:sp>
    </p:spTree>
  </p:cSld>
  <p:clrMapOvr>
    <a:masterClrMapping/>
  </p:clrMapOvr>
  <p:transition>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047751"/>
            <a:ext cx="16727876" cy="685572"/>
          </a:xfrm>
        </p:spPr>
        <p:txBody>
          <a:bodyPr/>
          <a:lstStyle/>
          <a:p>
            <a:r>
              <a:rPr lang="en-IN" sz="4950" dirty="0" smtClean="0"/>
              <a:t>Training</a:t>
            </a:r>
            <a:r>
              <a:rPr sz="4950" dirty="0" smtClean="0"/>
              <a:t> Management</a:t>
            </a:r>
            <a:endParaRPr lang="en-IN" sz="4950"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1050" y="1657350"/>
            <a:ext cx="7391400" cy="862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8327029" cy="685572"/>
          </a:xfrm>
        </p:spPr>
        <p:txBody>
          <a:bodyPr/>
          <a:lstStyle/>
          <a:p>
            <a:r>
              <a:rPr lang="en-IN" sz="4950" dirty="0" smtClean="0"/>
              <a:t>Features – Training Management</a:t>
            </a:r>
            <a:endParaRPr lang="en-IN" sz="4950" dirty="0"/>
          </a:p>
        </p:txBody>
      </p:sp>
      <p:sp>
        <p:nvSpPr>
          <p:cNvPr id="4" name="Rectangle 3"/>
          <p:cNvSpPr/>
          <p:nvPr/>
        </p:nvSpPr>
        <p:spPr>
          <a:xfrm>
            <a:off x="6972300" y="5094184"/>
            <a:ext cx="4762500" cy="2160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Training Management </a:t>
            </a:r>
            <a:endParaRPr lang="en-US" sz="2400" b="1" dirty="0"/>
          </a:p>
        </p:txBody>
      </p:sp>
      <p:sp>
        <p:nvSpPr>
          <p:cNvPr id="5" name="Rectangle 4"/>
          <p:cNvSpPr/>
          <p:nvPr/>
        </p:nvSpPr>
        <p:spPr>
          <a:xfrm>
            <a:off x="2120056" y="2810948"/>
            <a:ext cx="4745736" cy="2160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b="1" dirty="0"/>
              <a:t>Define and track skills assigned to job </a:t>
            </a:r>
            <a:r>
              <a:rPr lang="en-US" sz="2400" b="1" dirty="0" smtClean="0"/>
              <a:t>descriptions</a:t>
            </a:r>
            <a:endParaRPr lang="en-IN" sz="2400" b="1" dirty="0"/>
          </a:p>
        </p:txBody>
      </p:sp>
      <p:sp>
        <p:nvSpPr>
          <p:cNvPr id="6" name="Rectangle 5"/>
          <p:cNvSpPr/>
          <p:nvPr/>
        </p:nvSpPr>
        <p:spPr>
          <a:xfrm>
            <a:off x="11857288" y="2788016"/>
            <a:ext cx="4745736" cy="2160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b="1" dirty="0"/>
              <a:t>Define training requirements for each </a:t>
            </a:r>
            <a:r>
              <a:rPr lang="en-US" sz="2400" b="1" dirty="0" smtClean="0"/>
              <a:t>skill</a:t>
            </a:r>
            <a:endParaRPr lang="en-IN" sz="2400" b="1" dirty="0"/>
          </a:p>
        </p:txBody>
      </p:sp>
      <p:sp>
        <p:nvSpPr>
          <p:cNvPr id="7" name="Rectangle 6"/>
          <p:cNvSpPr/>
          <p:nvPr/>
        </p:nvSpPr>
        <p:spPr>
          <a:xfrm>
            <a:off x="2117894" y="5093584"/>
            <a:ext cx="4745736" cy="2160000"/>
          </a:xfrm>
          <a:prstGeom prst="rect">
            <a:avLst/>
          </a:prstGeom>
          <a:solidFill>
            <a:srgbClr val="D2C6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b="1" dirty="0"/>
              <a:t>Automatic notification of expiring </a:t>
            </a:r>
            <a:r>
              <a:rPr lang="en-US" sz="2400" b="1" dirty="0" smtClean="0"/>
              <a:t>certifications</a:t>
            </a:r>
            <a:endParaRPr lang="en-IN" sz="2400" b="1" dirty="0"/>
          </a:p>
        </p:txBody>
      </p:sp>
      <p:sp>
        <p:nvSpPr>
          <p:cNvPr id="8" name="Rectangle 7"/>
          <p:cNvSpPr/>
          <p:nvPr/>
        </p:nvSpPr>
        <p:spPr>
          <a:xfrm>
            <a:off x="11870894" y="5074534"/>
            <a:ext cx="4745736" cy="2160000"/>
          </a:xfrm>
          <a:prstGeom prst="rect">
            <a:avLst/>
          </a:prstGeom>
          <a:solidFill>
            <a:srgbClr val="D2C6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b="1" dirty="0"/>
              <a:t>Track and manage specific training course requirements (descriptions, level…)</a:t>
            </a:r>
            <a:endParaRPr lang="en-IN" sz="2400" b="1" dirty="0"/>
          </a:p>
        </p:txBody>
      </p:sp>
      <p:sp>
        <p:nvSpPr>
          <p:cNvPr id="9" name="Rectangle 8"/>
          <p:cNvSpPr/>
          <p:nvPr/>
        </p:nvSpPr>
        <p:spPr>
          <a:xfrm>
            <a:off x="6991350" y="2803104"/>
            <a:ext cx="4743450" cy="2160000"/>
          </a:xfrm>
          <a:prstGeom prst="rect">
            <a:avLst/>
          </a:prstGeom>
          <a:solidFill>
            <a:srgbClr val="D80E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b="1" dirty="0" smtClean="0"/>
              <a:t>Manage job descriptions and corresponding training requirements assigned to each employee</a:t>
            </a:r>
            <a:endParaRPr lang="en-IN" sz="2400" b="1" dirty="0"/>
          </a:p>
        </p:txBody>
      </p:sp>
      <p:sp>
        <p:nvSpPr>
          <p:cNvPr id="10" name="Rectangle 9"/>
          <p:cNvSpPr/>
          <p:nvPr/>
        </p:nvSpPr>
        <p:spPr>
          <a:xfrm>
            <a:off x="2114550" y="7367176"/>
            <a:ext cx="4765130" cy="2160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b="1" dirty="0"/>
              <a:t>Monitor employee training history with current job/skill </a:t>
            </a:r>
            <a:r>
              <a:rPr lang="en-US" sz="2400" b="1" dirty="0" smtClean="0"/>
              <a:t>requirements</a:t>
            </a:r>
            <a:endParaRPr lang="en-IN" sz="2400" b="1" dirty="0"/>
          </a:p>
        </p:txBody>
      </p:sp>
      <p:sp>
        <p:nvSpPr>
          <p:cNvPr id="11" name="Rectangle 10"/>
          <p:cNvSpPr/>
          <p:nvPr/>
        </p:nvSpPr>
        <p:spPr>
          <a:xfrm>
            <a:off x="6991350" y="7380184"/>
            <a:ext cx="3165644" cy="2160000"/>
          </a:xfrm>
          <a:prstGeom prst="rect">
            <a:avLst/>
          </a:prstGeom>
          <a:solidFill>
            <a:srgbClr val="D80E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b="1" dirty="0"/>
              <a:t>Review and Termination tracking</a:t>
            </a:r>
            <a:endParaRPr lang="en-IN" sz="2400" b="1" dirty="0"/>
          </a:p>
        </p:txBody>
      </p:sp>
      <p:sp>
        <p:nvSpPr>
          <p:cNvPr id="12" name="Rectangle 11"/>
          <p:cNvSpPr/>
          <p:nvPr/>
        </p:nvSpPr>
        <p:spPr>
          <a:xfrm>
            <a:off x="10267950" y="7380184"/>
            <a:ext cx="6381750" cy="2160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a:t>Employee training tracking software automates scheduling, record-keeping, and correspondence to ensure employees receive the training they </a:t>
            </a:r>
            <a:r>
              <a:rPr lang="en-IN" sz="2400" b="1" dirty="0" smtClean="0"/>
              <a:t>need</a:t>
            </a:r>
            <a:endParaRPr lang="en-IN" sz="2400" b="1" dirty="0"/>
          </a:p>
        </p:txBody>
      </p:sp>
    </p:spTree>
  </p:cSld>
  <p:clrMapOvr>
    <a:masterClrMapping/>
  </p:clrMapOvr>
  <p:transition>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9" y="1352558"/>
            <a:ext cx="16727876" cy="685572"/>
          </a:xfrm>
        </p:spPr>
        <p:txBody>
          <a:bodyPr/>
          <a:lstStyle/>
          <a:p>
            <a:r>
              <a:rPr lang="en-IN" sz="4950" dirty="0" smtClean="0"/>
              <a:t>Training Report</a:t>
            </a:r>
            <a:endParaRPr lang="en-IN" sz="4950" dirty="0"/>
          </a:p>
        </p:txBody>
      </p:sp>
      <p:pic>
        <p:nvPicPr>
          <p:cNvPr id="2050" name="Picture 2" descr="C:\Users\Deepa.CEMINDIA.000\AppData\Local\Microsoft\Windows\Temporary Internet Files\Content.Outlook\8ROH27BA\2  Course Detail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122" y="2580405"/>
            <a:ext cx="14651677" cy="6696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518687"/>
      </p:ext>
    </p:extLst>
  </p:cSld>
  <p:clrMapOvr>
    <a:masterClrMapping/>
  </p:clrMapOvr>
  <p:transition>
    <p:push/>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9" y="1352559"/>
            <a:ext cx="16727876" cy="1371145"/>
          </a:xfrm>
        </p:spPr>
        <p:txBody>
          <a:bodyPr/>
          <a:lstStyle/>
          <a:p>
            <a:r>
              <a:rPr lang="en-IN" sz="4950" dirty="0">
                <a:solidFill>
                  <a:schemeClr val="tx1"/>
                </a:solidFill>
                <a:latin typeface="+mj-lt"/>
              </a:rPr>
              <a:t>Role Specific Dashboard </a:t>
            </a:r>
            <a:r>
              <a:rPr lang="en-IN" sz="4950" dirty="0" smtClean="0">
                <a:solidFill>
                  <a:schemeClr val="tx1"/>
                </a:solidFill>
                <a:latin typeface="+mj-lt"/>
              </a:rPr>
              <a:t>Reports</a:t>
            </a:r>
            <a:r>
              <a:rPr lang="en-IN" sz="4950" dirty="0">
                <a:solidFill>
                  <a:schemeClr val="tx1"/>
                </a:solidFill>
                <a:latin typeface="+mj-lt"/>
              </a:rPr>
              <a:t/>
            </a:r>
            <a:br>
              <a:rPr lang="en-IN" sz="4950" dirty="0">
                <a:solidFill>
                  <a:schemeClr val="tx1"/>
                </a:solidFill>
                <a:latin typeface="+mj-lt"/>
              </a:rPr>
            </a:br>
            <a:endParaRPr lang="en-US" sz="4950" dirty="0">
              <a:solidFill>
                <a:schemeClr val="tx1"/>
              </a:solidFill>
              <a:latin typeface="+mj-lt"/>
            </a:endParaRPr>
          </a:p>
        </p:txBody>
      </p:sp>
      <p:sp>
        <p:nvSpPr>
          <p:cNvPr id="3" name="Rectangle 2"/>
          <p:cNvSpPr/>
          <p:nvPr/>
        </p:nvSpPr>
        <p:spPr>
          <a:xfrm>
            <a:off x="2171700" y="5856734"/>
            <a:ext cx="4508268" cy="213969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smtClean="0"/>
              <a:t>Drill down into organization structure and cost center hierarchy to uncover trends</a:t>
            </a:r>
            <a:endParaRPr lang="en-IN" sz="2400" b="1" dirty="0"/>
          </a:p>
        </p:txBody>
      </p:sp>
      <p:sp>
        <p:nvSpPr>
          <p:cNvPr id="4" name="Rectangle 3"/>
          <p:cNvSpPr/>
          <p:nvPr/>
        </p:nvSpPr>
        <p:spPr>
          <a:xfrm>
            <a:off x="11444966" y="5856734"/>
            <a:ext cx="4507992" cy="213969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smtClean="0"/>
              <a:t>Achieve quick time to value with predefined software and HR content based on best practices</a:t>
            </a:r>
            <a:endParaRPr lang="en-IN" sz="2400" b="1" dirty="0"/>
          </a:p>
        </p:txBody>
      </p:sp>
      <p:sp>
        <p:nvSpPr>
          <p:cNvPr id="5" name="Rectangle 4"/>
          <p:cNvSpPr/>
          <p:nvPr/>
        </p:nvSpPr>
        <p:spPr>
          <a:xfrm>
            <a:off x="6800106" y="5856734"/>
            <a:ext cx="4507992" cy="2139696"/>
          </a:xfrm>
          <a:prstGeom prst="rect">
            <a:avLst/>
          </a:prstGeom>
          <a:solidFill>
            <a:srgbClr val="D80E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smtClean="0"/>
              <a:t>Extend already made investments by integrating customer-specific HR content from Microsoft Dynamics AX</a:t>
            </a:r>
            <a:endParaRPr lang="en-IN" sz="2400" b="1" dirty="0"/>
          </a:p>
        </p:txBody>
      </p:sp>
      <p:sp>
        <p:nvSpPr>
          <p:cNvPr id="6" name="Rectangle 5"/>
          <p:cNvSpPr/>
          <p:nvPr/>
        </p:nvSpPr>
        <p:spPr>
          <a:xfrm>
            <a:off x="9105900" y="3597424"/>
            <a:ext cx="6858000" cy="213969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smtClean="0"/>
              <a:t>Share findings and improve and hasten collaboration and decision making</a:t>
            </a:r>
            <a:endParaRPr lang="en-IN" sz="2400" b="1" dirty="0"/>
          </a:p>
        </p:txBody>
      </p:sp>
      <p:sp>
        <p:nvSpPr>
          <p:cNvPr id="7" name="Rectangle 6"/>
          <p:cNvSpPr/>
          <p:nvPr/>
        </p:nvSpPr>
        <p:spPr>
          <a:xfrm>
            <a:off x="2152650" y="3600450"/>
            <a:ext cx="6858000" cy="213522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smtClean="0"/>
              <a:t>Leverage clear definitions and formulas to communicate a uniform message and understanding</a:t>
            </a:r>
            <a:endParaRPr lang="en-IN" sz="2400" b="1" dirty="0"/>
          </a:p>
        </p:txBody>
      </p:sp>
    </p:spTree>
  </p:cSld>
  <p:clrMapOvr>
    <a:masterClrMapping/>
  </p:clrMapOvr>
  <p:transition>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19501" y="1390651"/>
            <a:ext cx="16727876" cy="685572"/>
          </a:xfrm>
        </p:spPr>
        <p:txBody>
          <a:bodyPr/>
          <a:lstStyle/>
          <a:p>
            <a:r>
              <a:rPr lang="en-US" sz="4950" dirty="0" smtClean="0"/>
              <a:t>Offices</a:t>
            </a:r>
            <a:endParaRPr lang="en-US" sz="4950" dirty="0"/>
          </a:p>
        </p:txBody>
      </p:sp>
      <p:sp>
        <p:nvSpPr>
          <p:cNvPr id="29" name="white gradient"/>
          <p:cNvSpPr/>
          <p:nvPr/>
        </p:nvSpPr>
        <p:spPr>
          <a:xfrm>
            <a:off x="11147296" y="5911818"/>
            <a:ext cx="3240000" cy="2520000"/>
          </a:xfrm>
          <a:prstGeom prst="rect">
            <a:avLst/>
          </a:prstGeom>
          <a:noFill/>
          <a:ln w="3175">
            <a:noFill/>
          </a:ln>
          <a:effectLst/>
        </p:spPr>
        <p:txBody>
          <a:bodyPr vert="horz" wrap="square" lIns="137181" tIns="91456" rIns="137181" bIns="91456" rtlCol="0" anchor="ctr" anchorCtr="0">
            <a:noAutofit/>
          </a:bodyPr>
          <a:lstStyle/>
          <a:p>
            <a:pPr algn="ctr"/>
            <a:r>
              <a:rPr lang="en-US" sz="3600" b="1" dirty="0" smtClean="0">
                <a:latin typeface="Segoe UI" pitchFamily="34" charset="0"/>
                <a:ea typeface="Segoe UI" pitchFamily="34" charset="0"/>
                <a:cs typeface="Segoe UI" pitchFamily="34" charset="0"/>
              </a:rPr>
              <a:t>12 Offices in 8 International locations</a:t>
            </a:r>
            <a:endParaRPr lang="en-US" sz="3600" b="1" dirty="0">
              <a:latin typeface="Segoe UI" pitchFamily="34" charset="0"/>
              <a:ea typeface="Segoe UI" pitchFamily="34" charset="0"/>
              <a:cs typeface="Segoe UI" pitchFamily="34" charset="0"/>
            </a:endParaRPr>
          </a:p>
        </p:txBody>
      </p:sp>
      <p:grpSp>
        <p:nvGrpSpPr>
          <p:cNvPr id="20" name="Group 19"/>
          <p:cNvGrpSpPr/>
          <p:nvPr/>
        </p:nvGrpSpPr>
        <p:grpSpPr>
          <a:xfrm>
            <a:off x="11182424" y="3185978"/>
            <a:ext cx="3240000" cy="2520000"/>
            <a:chOff x="1044028" y="5855129"/>
            <a:chExt cx="3240000" cy="2520000"/>
          </a:xfrm>
        </p:grpSpPr>
        <p:sp>
          <p:nvSpPr>
            <p:cNvPr id="9" name="1white gradient"/>
            <p:cNvSpPr/>
            <p:nvPr/>
          </p:nvSpPr>
          <p:spPr>
            <a:xfrm>
              <a:off x="1044028" y="5855129"/>
              <a:ext cx="3240000" cy="2520000"/>
            </a:xfrm>
            <a:prstGeom prst="rect">
              <a:avLst/>
            </a:prstGeom>
            <a:solidFill>
              <a:srgbClr val="7BBE1C"/>
            </a:solidFill>
            <a:ln w="3175">
              <a:noFill/>
            </a:ln>
            <a:effectLst/>
          </p:spPr>
          <p:txBody>
            <a:bodyPr vert="horz" wrap="square" lIns="137181" tIns="91456" rIns="137181" bIns="91456" rtlCol="0" anchor="t" anchorCtr="0">
              <a:noAutofit/>
            </a:bodyPr>
            <a:lstStyle/>
            <a:p>
              <a:r>
                <a:rPr lang="en-GB" b="1" dirty="0" smtClean="0">
                  <a:latin typeface="Segoe UI" pitchFamily="34" charset="0"/>
                  <a:ea typeface="Segoe UI" pitchFamily="34" charset="0"/>
                  <a:cs typeface="Segoe UI" pitchFamily="34" charset="0"/>
                </a:rPr>
                <a:t>UAE</a:t>
              </a:r>
              <a:endParaRPr lang="en-GB" b="1" dirty="0">
                <a:latin typeface="Segoe UI" pitchFamily="34" charset="0"/>
                <a:ea typeface="Segoe UI" pitchFamily="34" charset="0"/>
                <a:cs typeface="Segoe UI" pitchFamily="34" charset="0"/>
              </a:endParaRPr>
            </a:p>
          </p:txBody>
        </p:sp>
        <p:pic>
          <p:nvPicPr>
            <p:cNvPr id="30" name="Picture 2"/>
            <p:cNvPicPr>
              <a:picLocks noChangeAspect="1" noChangeArrowheads="1"/>
            </p:cNvPicPr>
            <p:nvPr/>
          </p:nvPicPr>
          <p:blipFill>
            <a:blip r:embed="rId3" cstate="print"/>
            <a:srcRect/>
            <a:stretch>
              <a:fillRect/>
            </a:stretch>
          </p:blipFill>
          <p:spPr bwMode="auto">
            <a:xfrm>
              <a:off x="2664028" y="6364852"/>
              <a:ext cx="1418876" cy="1778320"/>
            </a:xfrm>
            <a:prstGeom prst="rect">
              <a:avLst/>
            </a:prstGeom>
            <a:ln>
              <a:noFill/>
            </a:ln>
            <a:effectLst/>
          </p:spPr>
        </p:pic>
      </p:grpSp>
      <p:grpSp>
        <p:nvGrpSpPr>
          <p:cNvPr id="4" name="Group 3"/>
          <p:cNvGrpSpPr/>
          <p:nvPr/>
        </p:nvGrpSpPr>
        <p:grpSpPr>
          <a:xfrm>
            <a:off x="4451288" y="3199613"/>
            <a:ext cx="3240000" cy="2520000"/>
            <a:chOff x="7827465" y="3199613"/>
            <a:chExt cx="3240000" cy="2520000"/>
          </a:xfrm>
          <a:solidFill>
            <a:srgbClr val="1BA1E2"/>
          </a:solidFill>
        </p:grpSpPr>
        <p:sp>
          <p:nvSpPr>
            <p:cNvPr id="11" name="3white gradient"/>
            <p:cNvSpPr/>
            <p:nvPr/>
          </p:nvSpPr>
          <p:spPr>
            <a:xfrm>
              <a:off x="7827465" y="3199613"/>
              <a:ext cx="3240000" cy="2520000"/>
            </a:xfrm>
            <a:prstGeom prst="rect">
              <a:avLst/>
            </a:prstGeom>
            <a:grpFill/>
            <a:ln w="3175">
              <a:noFill/>
            </a:ln>
            <a:effectLst/>
          </p:spPr>
          <p:txBody>
            <a:bodyPr vert="horz" wrap="square" lIns="137181" tIns="91456" rIns="137181" bIns="91456" rtlCol="0" anchor="t" anchorCtr="0">
              <a:noAutofit/>
            </a:bodyPr>
            <a:lstStyle/>
            <a:p>
              <a:r>
                <a:rPr lang="en-GB" b="1" dirty="0" smtClean="0">
                  <a:latin typeface="Segoe UI" pitchFamily="34" charset="0"/>
                  <a:ea typeface="Segoe UI" pitchFamily="34" charset="0"/>
                  <a:cs typeface="Segoe UI" pitchFamily="34" charset="0"/>
                </a:rPr>
                <a:t>UK</a:t>
              </a:r>
              <a:endParaRPr lang="en-GB" b="1" dirty="0">
                <a:latin typeface="Segoe UI" pitchFamily="34" charset="0"/>
                <a:ea typeface="Segoe UI" pitchFamily="34" charset="0"/>
                <a:cs typeface="Segoe UI" pitchFamily="34" charset="0"/>
              </a:endParaRPr>
            </a:p>
          </p:txBody>
        </p:sp>
        <p:pic>
          <p:nvPicPr>
            <p:cNvPr id="31" name="Picture 2"/>
            <p:cNvPicPr>
              <a:picLocks noChangeAspect="1" noChangeArrowheads="1"/>
            </p:cNvPicPr>
            <p:nvPr/>
          </p:nvPicPr>
          <p:blipFill>
            <a:blip r:embed="rId4" cstate="print"/>
            <a:srcRect/>
            <a:stretch>
              <a:fillRect/>
            </a:stretch>
          </p:blipFill>
          <p:spPr bwMode="auto">
            <a:xfrm>
              <a:off x="9394148" y="3717628"/>
              <a:ext cx="1411207" cy="1778400"/>
            </a:xfrm>
            <a:prstGeom prst="rect">
              <a:avLst/>
            </a:prstGeom>
            <a:grpFill/>
            <a:ln>
              <a:noFill/>
            </a:ln>
            <a:effectLst/>
          </p:spPr>
        </p:pic>
      </p:grpSp>
      <p:grpSp>
        <p:nvGrpSpPr>
          <p:cNvPr id="3" name="Group 2"/>
          <p:cNvGrpSpPr/>
          <p:nvPr/>
        </p:nvGrpSpPr>
        <p:grpSpPr>
          <a:xfrm>
            <a:off x="7827465" y="3185978"/>
            <a:ext cx="3240000" cy="2520000"/>
            <a:chOff x="1044028" y="3199613"/>
            <a:chExt cx="3240000" cy="2520000"/>
          </a:xfrm>
        </p:grpSpPr>
        <p:sp>
          <p:nvSpPr>
            <p:cNvPr id="12" name="4white gradient"/>
            <p:cNvSpPr/>
            <p:nvPr/>
          </p:nvSpPr>
          <p:spPr>
            <a:xfrm>
              <a:off x="1044028" y="3199613"/>
              <a:ext cx="3240000" cy="2520000"/>
            </a:xfrm>
            <a:prstGeom prst="rect">
              <a:avLst/>
            </a:prstGeom>
            <a:solidFill>
              <a:srgbClr val="FF5310"/>
            </a:solidFill>
            <a:ln w="3175">
              <a:noFill/>
            </a:ln>
            <a:effectLst/>
          </p:spPr>
          <p:txBody>
            <a:bodyPr vert="horz" wrap="square" lIns="137181" tIns="91456" rIns="137181" bIns="91456" rtlCol="0" anchor="t" anchorCtr="0">
              <a:noAutofit/>
            </a:bodyPr>
            <a:lstStyle/>
            <a:p>
              <a:r>
                <a:rPr lang="en-GB" b="1" dirty="0" smtClean="0">
                  <a:latin typeface="Segoe UI" pitchFamily="34" charset="0"/>
                  <a:ea typeface="Segoe UI" pitchFamily="34" charset="0"/>
                  <a:cs typeface="Segoe UI" pitchFamily="34" charset="0"/>
                </a:rPr>
                <a:t>India</a:t>
              </a:r>
              <a:endParaRPr lang="en-GB" b="1" dirty="0">
                <a:latin typeface="Segoe UI" pitchFamily="34" charset="0"/>
                <a:ea typeface="Segoe UI" pitchFamily="34" charset="0"/>
                <a:cs typeface="Segoe UI" pitchFamily="34" charset="0"/>
              </a:endParaRPr>
            </a:p>
          </p:txBody>
        </p:sp>
        <p:pic>
          <p:nvPicPr>
            <p:cNvPr id="32" name="Picture 3"/>
            <p:cNvPicPr>
              <a:picLocks noChangeAspect="1" noChangeArrowheads="1"/>
            </p:cNvPicPr>
            <p:nvPr/>
          </p:nvPicPr>
          <p:blipFill>
            <a:blip r:embed="rId5" cstate="print"/>
            <a:srcRect/>
            <a:stretch>
              <a:fillRect/>
            </a:stretch>
          </p:blipFill>
          <p:spPr bwMode="auto">
            <a:xfrm>
              <a:off x="2664029" y="3709335"/>
              <a:ext cx="1418874" cy="1786239"/>
            </a:xfrm>
            <a:prstGeom prst="rect">
              <a:avLst/>
            </a:prstGeom>
            <a:ln>
              <a:noFill/>
            </a:ln>
            <a:effectLst/>
          </p:spPr>
        </p:pic>
      </p:grpSp>
      <p:grpSp>
        <p:nvGrpSpPr>
          <p:cNvPr id="2" name="Group 1"/>
          <p:cNvGrpSpPr/>
          <p:nvPr/>
        </p:nvGrpSpPr>
        <p:grpSpPr>
          <a:xfrm>
            <a:off x="1044028" y="3185978"/>
            <a:ext cx="3240000" cy="2520000"/>
            <a:chOff x="4451288" y="3185978"/>
            <a:chExt cx="3240000" cy="2520000"/>
          </a:xfrm>
        </p:grpSpPr>
        <p:sp>
          <p:nvSpPr>
            <p:cNvPr id="8" name="2white gradient"/>
            <p:cNvSpPr/>
            <p:nvPr/>
          </p:nvSpPr>
          <p:spPr>
            <a:xfrm>
              <a:off x="4451288" y="3185978"/>
              <a:ext cx="3240000" cy="2520000"/>
            </a:xfrm>
            <a:prstGeom prst="rect">
              <a:avLst/>
            </a:prstGeom>
            <a:solidFill>
              <a:srgbClr val="FF8C00"/>
            </a:solidFill>
            <a:ln w="3175">
              <a:noFill/>
            </a:ln>
            <a:effectLst/>
          </p:spPr>
          <p:txBody>
            <a:bodyPr vert="horz" wrap="square" lIns="137181" tIns="91456" rIns="137181" bIns="91456" rtlCol="0" anchor="t" anchorCtr="0">
              <a:noAutofit/>
            </a:bodyPr>
            <a:lstStyle/>
            <a:p>
              <a:r>
                <a:rPr lang="en-GB" b="1" dirty="0" smtClean="0">
                  <a:latin typeface="Segoe UI" pitchFamily="34" charset="0"/>
                  <a:ea typeface="Segoe UI" pitchFamily="34" charset="0"/>
                  <a:cs typeface="Segoe UI" pitchFamily="34" charset="0"/>
                </a:rPr>
                <a:t>USA</a:t>
              </a:r>
              <a:endParaRPr lang="en-GB" b="1" dirty="0">
                <a:latin typeface="Segoe UI" pitchFamily="34" charset="0"/>
                <a:ea typeface="Segoe UI" pitchFamily="34" charset="0"/>
                <a:cs typeface="Segoe UI" pitchFamily="34" charset="0"/>
              </a:endParaRPr>
            </a:p>
            <a:p>
              <a:endParaRPr lang="en-GB" b="1" dirty="0">
                <a:latin typeface="Segoe UI" pitchFamily="34" charset="0"/>
                <a:ea typeface="Segoe UI" pitchFamily="34" charset="0"/>
                <a:cs typeface="Segoe UI" pitchFamily="34" charset="0"/>
              </a:endParaRPr>
            </a:p>
          </p:txBody>
        </p:sp>
        <p:pic>
          <p:nvPicPr>
            <p:cNvPr id="33" name="Picture 3"/>
            <p:cNvPicPr>
              <a:picLocks noChangeAspect="1" noChangeArrowheads="1"/>
            </p:cNvPicPr>
            <p:nvPr/>
          </p:nvPicPr>
          <p:blipFill>
            <a:blip r:embed="rId6" cstate="print"/>
            <a:srcRect/>
            <a:stretch>
              <a:fillRect/>
            </a:stretch>
          </p:blipFill>
          <p:spPr bwMode="auto">
            <a:xfrm>
              <a:off x="6071288" y="3695700"/>
              <a:ext cx="1395719" cy="1777031"/>
            </a:xfrm>
            <a:prstGeom prst="rect">
              <a:avLst/>
            </a:prstGeom>
            <a:ln>
              <a:noFill/>
            </a:ln>
            <a:effectLst/>
          </p:spPr>
        </p:pic>
      </p:grpSp>
      <p:grpSp>
        <p:nvGrpSpPr>
          <p:cNvPr id="7" name="Group 6"/>
          <p:cNvGrpSpPr/>
          <p:nvPr/>
        </p:nvGrpSpPr>
        <p:grpSpPr>
          <a:xfrm>
            <a:off x="4451288" y="5867033"/>
            <a:ext cx="3240000" cy="2520000"/>
            <a:chOff x="14573945" y="3185978"/>
            <a:chExt cx="3240000" cy="2520000"/>
          </a:xfrm>
        </p:grpSpPr>
        <p:sp>
          <p:nvSpPr>
            <p:cNvPr id="28" name="3white gradient"/>
            <p:cNvSpPr/>
            <p:nvPr/>
          </p:nvSpPr>
          <p:spPr>
            <a:xfrm>
              <a:off x="14573945" y="3185978"/>
              <a:ext cx="3240000" cy="2520000"/>
            </a:xfrm>
            <a:prstGeom prst="rect">
              <a:avLst/>
            </a:prstGeom>
            <a:solidFill>
              <a:srgbClr val="FF0000"/>
            </a:solidFill>
            <a:ln w="3175">
              <a:noFill/>
            </a:ln>
            <a:effectLst/>
          </p:spPr>
          <p:txBody>
            <a:bodyPr vert="horz" wrap="square" lIns="137181" tIns="91456" rIns="137181" bIns="91456" rtlCol="0" anchor="t" anchorCtr="0">
              <a:noAutofit/>
            </a:bodyPr>
            <a:lstStyle/>
            <a:p>
              <a:r>
                <a:rPr lang="en-GB" b="1" dirty="0" smtClean="0">
                  <a:latin typeface="Segoe UI" pitchFamily="34" charset="0"/>
                  <a:ea typeface="Segoe UI" pitchFamily="34" charset="0"/>
                  <a:cs typeface="Segoe UI" pitchFamily="34" charset="0"/>
                </a:rPr>
                <a:t>Kuwait</a:t>
              </a:r>
              <a:endParaRPr lang="en-GB" b="1" dirty="0">
                <a:latin typeface="Segoe UI" pitchFamily="34" charset="0"/>
                <a:ea typeface="Segoe UI" pitchFamily="34" charset="0"/>
                <a:cs typeface="Segoe UI" pitchFamily="34" charset="0"/>
              </a:endParaRPr>
            </a:p>
          </p:txBody>
        </p:sp>
        <p:pic>
          <p:nvPicPr>
            <p:cNvPr id="34" name="Picture 3"/>
            <p:cNvPicPr>
              <a:picLocks noChangeAspect="1" noChangeArrowheads="1"/>
            </p:cNvPicPr>
            <p:nvPr/>
          </p:nvPicPr>
          <p:blipFill>
            <a:blip r:embed="rId7" cstate="print"/>
            <a:srcRect/>
            <a:stretch>
              <a:fillRect/>
            </a:stretch>
          </p:blipFill>
          <p:spPr bwMode="auto">
            <a:xfrm>
              <a:off x="16140628" y="3738795"/>
              <a:ext cx="1411207" cy="1771148"/>
            </a:xfrm>
            <a:prstGeom prst="rect">
              <a:avLst/>
            </a:prstGeom>
            <a:ln>
              <a:noFill/>
            </a:ln>
            <a:effectLst/>
          </p:spPr>
        </p:pic>
      </p:grpSp>
      <p:grpSp>
        <p:nvGrpSpPr>
          <p:cNvPr id="13" name="Group 12"/>
          <p:cNvGrpSpPr/>
          <p:nvPr/>
        </p:nvGrpSpPr>
        <p:grpSpPr>
          <a:xfrm>
            <a:off x="14585888" y="3185978"/>
            <a:ext cx="3240000" cy="2520000"/>
            <a:chOff x="4451288" y="5855129"/>
            <a:chExt cx="3240000" cy="2520000"/>
          </a:xfrm>
        </p:grpSpPr>
        <p:sp>
          <p:nvSpPr>
            <p:cNvPr id="25" name="2white gradient"/>
            <p:cNvSpPr/>
            <p:nvPr/>
          </p:nvSpPr>
          <p:spPr>
            <a:xfrm>
              <a:off x="4451288" y="5855129"/>
              <a:ext cx="3240000" cy="2520000"/>
            </a:xfrm>
            <a:prstGeom prst="rect">
              <a:avLst/>
            </a:prstGeom>
            <a:solidFill>
              <a:srgbClr val="FF0000"/>
            </a:solidFill>
            <a:ln w="3175">
              <a:noFill/>
            </a:ln>
            <a:effectLst/>
          </p:spPr>
          <p:txBody>
            <a:bodyPr vert="horz" wrap="square" lIns="137181" tIns="91456" rIns="137181" bIns="91456" rtlCol="0" anchor="t" anchorCtr="0">
              <a:noAutofit/>
            </a:bodyPr>
            <a:lstStyle/>
            <a:p>
              <a:r>
                <a:rPr lang="en-GB" b="1" dirty="0" smtClean="0">
                  <a:latin typeface="Segoe UI" pitchFamily="34" charset="0"/>
                  <a:ea typeface="Segoe UI" pitchFamily="34" charset="0"/>
                  <a:cs typeface="Segoe UI" pitchFamily="34" charset="0"/>
                </a:rPr>
                <a:t>Singapore</a:t>
              </a:r>
              <a:endParaRPr lang="en-GB" b="1" dirty="0">
                <a:latin typeface="Segoe UI" pitchFamily="34" charset="0"/>
                <a:ea typeface="Segoe UI" pitchFamily="34" charset="0"/>
                <a:cs typeface="Segoe UI" pitchFamily="34" charset="0"/>
              </a:endParaRPr>
            </a:p>
            <a:p>
              <a:endParaRPr lang="en-GB" b="1" dirty="0">
                <a:latin typeface="Segoe UI" pitchFamily="34" charset="0"/>
                <a:ea typeface="Segoe UI" pitchFamily="34" charset="0"/>
                <a:cs typeface="Segoe UI" pitchFamily="34" charset="0"/>
              </a:endParaRPr>
            </a:p>
          </p:txBody>
        </p:sp>
        <p:pic>
          <p:nvPicPr>
            <p:cNvPr id="35" name="Picture 5"/>
            <p:cNvPicPr>
              <a:picLocks noChangeAspect="1" noChangeArrowheads="1"/>
            </p:cNvPicPr>
            <p:nvPr/>
          </p:nvPicPr>
          <p:blipFill>
            <a:blip r:embed="rId8" cstate="print"/>
            <a:srcRect/>
            <a:stretch>
              <a:fillRect/>
            </a:stretch>
          </p:blipFill>
          <p:spPr bwMode="auto">
            <a:xfrm>
              <a:off x="6154229" y="6386780"/>
              <a:ext cx="1378475" cy="1778400"/>
            </a:xfrm>
            <a:prstGeom prst="rect">
              <a:avLst/>
            </a:prstGeom>
            <a:ln>
              <a:noFill/>
            </a:ln>
            <a:effectLst/>
          </p:spPr>
        </p:pic>
      </p:grpSp>
      <p:grpSp>
        <p:nvGrpSpPr>
          <p:cNvPr id="6" name="Group 5"/>
          <p:cNvGrpSpPr/>
          <p:nvPr/>
        </p:nvGrpSpPr>
        <p:grpSpPr>
          <a:xfrm>
            <a:off x="1044028" y="5867033"/>
            <a:ext cx="3240000" cy="2520000"/>
            <a:chOff x="11203853" y="3199613"/>
            <a:chExt cx="3240000" cy="2520000"/>
          </a:xfrm>
        </p:grpSpPr>
        <p:sp>
          <p:nvSpPr>
            <p:cNvPr id="27" name="3white gradient"/>
            <p:cNvSpPr/>
            <p:nvPr/>
          </p:nvSpPr>
          <p:spPr>
            <a:xfrm>
              <a:off x="11203853" y="3199613"/>
              <a:ext cx="3240000" cy="2520000"/>
            </a:xfrm>
            <a:prstGeom prst="rect">
              <a:avLst/>
            </a:prstGeom>
            <a:solidFill>
              <a:srgbClr val="002050"/>
            </a:solidFill>
            <a:ln w="3175">
              <a:noFill/>
            </a:ln>
            <a:effectLst/>
          </p:spPr>
          <p:txBody>
            <a:bodyPr vert="horz" wrap="square" lIns="137181" tIns="91456" rIns="137181" bIns="91456" rtlCol="0" anchor="t" anchorCtr="0">
              <a:noAutofit/>
            </a:bodyPr>
            <a:lstStyle/>
            <a:p>
              <a:r>
                <a:rPr lang="en-GB" b="1" dirty="0" smtClean="0">
                  <a:latin typeface="Segoe UI" pitchFamily="34" charset="0"/>
                  <a:ea typeface="Segoe UI" pitchFamily="34" charset="0"/>
                  <a:cs typeface="Segoe UI" pitchFamily="34" charset="0"/>
                </a:rPr>
                <a:t>Qatar</a:t>
              </a:r>
              <a:endParaRPr lang="en-GB" b="1" dirty="0">
                <a:latin typeface="Segoe UI" pitchFamily="34" charset="0"/>
                <a:ea typeface="Segoe UI" pitchFamily="34" charset="0"/>
                <a:cs typeface="Segoe UI" pitchFamily="34" charset="0"/>
              </a:endParaRPr>
            </a:p>
          </p:txBody>
        </p:sp>
        <p:pic>
          <p:nvPicPr>
            <p:cNvPr id="36" name="Picture 2"/>
            <p:cNvPicPr>
              <a:picLocks noChangeAspect="1" noChangeArrowheads="1"/>
            </p:cNvPicPr>
            <p:nvPr/>
          </p:nvPicPr>
          <p:blipFill>
            <a:blip r:embed="rId9" cstate="print"/>
            <a:srcRect/>
            <a:stretch>
              <a:fillRect/>
            </a:stretch>
          </p:blipFill>
          <p:spPr bwMode="auto">
            <a:xfrm>
              <a:off x="12823852" y="3752430"/>
              <a:ext cx="1395719" cy="1771148"/>
            </a:xfrm>
            <a:prstGeom prst="rect">
              <a:avLst/>
            </a:prstGeom>
            <a:ln>
              <a:noFill/>
            </a:ln>
            <a:effectLst/>
          </p:spPr>
        </p:pic>
      </p:grpSp>
      <p:grpSp>
        <p:nvGrpSpPr>
          <p:cNvPr id="10" name="Group 9"/>
          <p:cNvGrpSpPr/>
          <p:nvPr/>
        </p:nvGrpSpPr>
        <p:grpSpPr>
          <a:xfrm>
            <a:off x="7827465" y="5867033"/>
            <a:ext cx="3240000" cy="2520000"/>
            <a:chOff x="7827465" y="5867033"/>
            <a:chExt cx="3240000" cy="2520000"/>
          </a:xfrm>
        </p:grpSpPr>
        <p:sp>
          <p:nvSpPr>
            <p:cNvPr id="26" name="3white gradient"/>
            <p:cNvSpPr/>
            <p:nvPr/>
          </p:nvSpPr>
          <p:spPr>
            <a:xfrm>
              <a:off x="7827465" y="5867033"/>
              <a:ext cx="3240000" cy="2520000"/>
            </a:xfrm>
            <a:prstGeom prst="rect">
              <a:avLst/>
            </a:prstGeom>
            <a:solidFill>
              <a:srgbClr val="FF8C00"/>
            </a:solidFill>
            <a:ln w="3175">
              <a:noFill/>
            </a:ln>
            <a:effectLst/>
          </p:spPr>
          <p:txBody>
            <a:bodyPr vert="horz" wrap="square" lIns="137181" tIns="91456" rIns="137181" bIns="91456" rtlCol="0" anchor="t" anchorCtr="0">
              <a:noAutofit/>
            </a:bodyPr>
            <a:lstStyle/>
            <a:p>
              <a:r>
                <a:rPr lang="en-GB" b="1" dirty="0" smtClean="0">
                  <a:latin typeface="Segoe UI" pitchFamily="34" charset="0"/>
                  <a:ea typeface="Segoe UI" pitchFamily="34" charset="0"/>
                  <a:cs typeface="Segoe UI" pitchFamily="34" charset="0"/>
                </a:rPr>
                <a:t>Oman</a:t>
              </a:r>
              <a:endParaRPr lang="en-GB" b="1" dirty="0">
                <a:latin typeface="Segoe UI" pitchFamily="34" charset="0"/>
                <a:ea typeface="Segoe UI" pitchFamily="34" charset="0"/>
                <a:cs typeface="Segoe UI" pitchFamily="34" charset="0"/>
              </a:endParaRPr>
            </a:p>
          </p:txBody>
        </p:sp>
        <p:pic>
          <p:nvPicPr>
            <p:cNvPr id="2050" name="Picture 2" descr="C:\Users\Rajesh.M.CEMINDIA\Pictures\oman.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47465" y="6419850"/>
              <a:ext cx="1369796" cy="1757233"/>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white gradient"/>
          <p:cNvSpPr/>
          <p:nvPr/>
        </p:nvSpPr>
        <p:spPr>
          <a:xfrm>
            <a:off x="14668829" y="5911818"/>
            <a:ext cx="3240000" cy="2520000"/>
          </a:xfrm>
          <a:prstGeom prst="rect">
            <a:avLst/>
          </a:prstGeom>
          <a:blipFill dpi="0" rotWithShape="1">
            <a:blip r:embed="rId11" cstate="screen">
              <a:extLst>
                <a:ext uri="{28A0092B-C50C-407E-A947-70E740481C1C}">
                  <a14:useLocalDpi xmlns:a14="http://schemas.microsoft.com/office/drawing/2010/main"/>
                </a:ext>
              </a:extLst>
            </a:blip>
            <a:srcRect/>
            <a:stretch>
              <a:fillRect/>
            </a:stretch>
          </a:blipFill>
          <a:ln w="3175">
            <a:noFill/>
          </a:ln>
          <a:effectLst/>
        </p:spPr>
        <p:txBody>
          <a:bodyPr vert="horz" wrap="square" lIns="137181" tIns="91456" rIns="137181" bIns="91456" rtlCol="0" anchor="ctr" anchorCtr="0">
            <a:noAutofit/>
          </a:bodyPr>
          <a:lstStyle/>
          <a:p>
            <a:pPr algn="ctr"/>
            <a:endParaRPr lang="en-US" sz="3600" b="1"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96968923"/>
      </p:ext>
    </p:extLst>
  </p:cSld>
  <p:clrMapOvr>
    <a:masterClrMapping/>
  </p:clrMapOvr>
  <p:transition>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9" y="1352558"/>
            <a:ext cx="16727876" cy="685572"/>
          </a:xfrm>
        </p:spPr>
        <p:txBody>
          <a:bodyPr/>
          <a:lstStyle/>
          <a:p>
            <a:r>
              <a:rPr lang="en-IN" sz="4950" dirty="0" smtClean="0">
                <a:solidFill>
                  <a:schemeClr val="tx1"/>
                </a:solidFill>
              </a:rPr>
              <a:t>Features – Role </a:t>
            </a:r>
            <a:r>
              <a:rPr lang="en-IN" sz="4950" dirty="0">
                <a:solidFill>
                  <a:schemeClr val="tx1"/>
                </a:solidFill>
              </a:rPr>
              <a:t>Specific </a:t>
            </a:r>
            <a:r>
              <a:rPr lang="en-IN" sz="4950" dirty="0" smtClean="0">
                <a:solidFill>
                  <a:schemeClr val="tx1"/>
                </a:solidFill>
              </a:rPr>
              <a:t>Dashboard Reports</a:t>
            </a:r>
            <a:endParaRPr lang="en-US" sz="4950" dirty="0"/>
          </a:p>
        </p:txBody>
      </p:sp>
      <p:sp>
        <p:nvSpPr>
          <p:cNvPr id="4" name="Rectangle 3"/>
          <p:cNvSpPr/>
          <p:nvPr/>
        </p:nvSpPr>
        <p:spPr>
          <a:xfrm>
            <a:off x="9219524" y="2781300"/>
            <a:ext cx="3960000" cy="14139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smtClean="0"/>
              <a:t>Store and access your employee information in one place</a:t>
            </a:r>
            <a:endParaRPr lang="en-IN" sz="2400" b="1" dirty="0"/>
          </a:p>
        </p:txBody>
      </p:sp>
      <p:sp>
        <p:nvSpPr>
          <p:cNvPr id="5" name="Rectangle 4"/>
          <p:cNvSpPr/>
          <p:nvPr/>
        </p:nvSpPr>
        <p:spPr>
          <a:xfrm>
            <a:off x="1127874" y="2781300"/>
            <a:ext cx="3960000" cy="1413996"/>
          </a:xfrm>
          <a:prstGeom prst="rect">
            <a:avLst/>
          </a:prstGeom>
          <a:solidFill>
            <a:srgbClr val="D2C6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smtClean="0"/>
              <a:t>Attract and retain talent</a:t>
            </a:r>
            <a:endParaRPr lang="en-IN" sz="2400" b="1" dirty="0"/>
          </a:p>
        </p:txBody>
      </p:sp>
      <p:sp>
        <p:nvSpPr>
          <p:cNvPr id="6" name="Rectangle 5"/>
          <p:cNvSpPr/>
          <p:nvPr/>
        </p:nvSpPr>
        <p:spPr>
          <a:xfrm>
            <a:off x="5164074" y="2781300"/>
            <a:ext cx="3960000" cy="14148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smtClean="0"/>
              <a:t>Increase organizational insight</a:t>
            </a:r>
            <a:endParaRPr lang="en-IN" sz="2400" b="1" dirty="0"/>
          </a:p>
        </p:txBody>
      </p:sp>
      <p:sp>
        <p:nvSpPr>
          <p:cNvPr id="7" name="Rectangle 6"/>
          <p:cNvSpPr/>
          <p:nvPr/>
        </p:nvSpPr>
        <p:spPr>
          <a:xfrm>
            <a:off x="5183324" y="4308790"/>
            <a:ext cx="3960000" cy="542576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Arial" pitchFamily="34" charset="0"/>
              <a:buChar char="•"/>
            </a:pPr>
            <a:r>
              <a:rPr lang="en-IN" sz="2400" b="1" dirty="0" smtClean="0"/>
              <a:t>Maintain your organization, job, and position hierarchies and have the flexibility to make changes based on business needs</a:t>
            </a:r>
          </a:p>
          <a:p>
            <a:pPr lvl="0"/>
            <a:r>
              <a:rPr lang="en-IN" sz="2400" b="1" dirty="0" smtClean="0"/>
              <a:t> </a:t>
            </a:r>
          </a:p>
          <a:p>
            <a:pPr marL="342900" lvl="0" indent="-342900">
              <a:buFont typeface="Arial" pitchFamily="34" charset="0"/>
              <a:buChar char="•"/>
            </a:pPr>
            <a:r>
              <a:rPr lang="en-IN" sz="2400" b="1" dirty="0" smtClean="0"/>
              <a:t>View line organizational charts for functions and reporting relationships, and manage matrix- and project-based assignments.</a:t>
            </a:r>
            <a:endParaRPr lang="en-IN" sz="2400" b="1" dirty="0"/>
          </a:p>
        </p:txBody>
      </p:sp>
      <p:sp>
        <p:nvSpPr>
          <p:cNvPr id="8" name="Rectangle 7"/>
          <p:cNvSpPr/>
          <p:nvPr/>
        </p:nvSpPr>
        <p:spPr>
          <a:xfrm>
            <a:off x="1131998" y="4309596"/>
            <a:ext cx="3960000" cy="544400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Arial" pitchFamily="34" charset="0"/>
              <a:buChar char="•"/>
            </a:pPr>
            <a:endParaRPr lang="en-IN" sz="2400" b="1" dirty="0" smtClean="0"/>
          </a:p>
          <a:p>
            <a:pPr marL="342900" lvl="0" indent="-342900">
              <a:buFont typeface="Arial" pitchFamily="34" charset="0"/>
              <a:buChar char="•"/>
            </a:pPr>
            <a:endParaRPr lang="en-IN" sz="2400" b="1" dirty="0"/>
          </a:p>
          <a:p>
            <a:pPr marL="342900" lvl="0" indent="-342900">
              <a:buFont typeface="Arial" pitchFamily="34" charset="0"/>
              <a:buChar char="•"/>
            </a:pPr>
            <a:endParaRPr lang="en-IN" sz="2400" b="1" dirty="0" smtClean="0"/>
          </a:p>
          <a:p>
            <a:pPr marL="342900" lvl="0" indent="-342900">
              <a:buFont typeface="Arial" pitchFamily="34" charset="0"/>
              <a:buChar char="•"/>
            </a:pPr>
            <a:endParaRPr lang="en-IN" sz="2400" b="1" dirty="0"/>
          </a:p>
          <a:p>
            <a:pPr marL="342900" lvl="0" indent="-342900">
              <a:buFont typeface="Arial" pitchFamily="34" charset="0"/>
              <a:buChar char="•"/>
            </a:pPr>
            <a:r>
              <a:rPr lang="en-IN" sz="2400" b="1" dirty="0" smtClean="0"/>
              <a:t>Recruit and preserve talent with powerful tools to streamline the recruiting process</a:t>
            </a:r>
          </a:p>
          <a:p>
            <a:pPr marL="342900" lvl="0" indent="-342900">
              <a:buFont typeface="Arial" pitchFamily="34" charset="0"/>
              <a:buChar char="•"/>
            </a:pPr>
            <a:endParaRPr lang="en-IN" sz="2400" b="1" dirty="0" smtClean="0"/>
          </a:p>
          <a:p>
            <a:pPr marL="342900" indent="-342900">
              <a:buFont typeface="Arial" pitchFamily="34" charset="0"/>
              <a:buChar char="•"/>
            </a:pPr>
            <a:r>
              <a:rPr lang="en-IN" sz="2400" b="1" dirty="0"/>
              <a:t>Help maximize employee potential through training and development </a:t>
            </a:r>
            <a:r>
              <a:rPr lang="en-IN" sz="2400" b="1" dirty="0" smtClean="0"/>
              <a:t>programs</a:t>
            </a:r>
          </a:p>
          <a:p>
            <a:pPr marL="342900" indent="-342900">
              <a:buFont typeface="Arial" pitchFamily="34" charset="0"/>
              <a:buChar char="•"/>
            </a:pPr>
            <a:endParaRPr lang="en-IN" sz="2400" b="1" dirty="0" smtClean="0"/>
          </a:p>
          <a:p>
            <a:pPr marL="342900" lvl="0" indent="-342900">
              <a:buFont typeface="Arial" pitchFamily="34" charset="0"/>
              <a:buChar char="•"/>
            </a:pPr>
            <a:r>
              <a:rPr lang="en-IN" sz="2400" b="1" dirty="0"/>
              <a:t>Increases speed </a:t>
            </a:r>
            <a:r>
              <a:rPr lang="en-IN" sz="2400" b="1" dirty="0" smtClean="0"/>
              <a:t>productivity</a:t>
            </a:r>
            <a:endParaRPr lang="en-US" sz="2400" b="1" dirty="0"/>
          </a:p>
          <a:p>
            <a:r>
              <a:rPr lang="en-IN" sz="2400" b="1" dirty="0" smtClean="0"/>
              <a:t> </a:t>
            </a:r>
            <a:endParaRPr lang="en-IN" sz="2400" b="1" dirty="0"/>
          </a:p>
          <a:p>
            <a:pPr marL="342900" lvl="0" indent="-342900">
              <a:buFont typeface="Arial" pitchFamily="34" charset="0"/>
              <a:buChar char="•"/>
            </a:pPr>
            <a:endParaRPr lang="en-IN" sz="2400" b="1" dirty="0" smtClean="0"/>
          </a:p>
          <a:p>
            <a:pPr lvl="0"/>
            <a:endParaRPr lang="en-US" sz="2400" b="1" dirty="0"/>
          </a:p>
          <a:p>
            <a:pPr lvl="0"/>
            <a:endParaRPr lang="en-IN" sz="2400" b="1" dirty="0" smtClean="0"/>
          </a:p>
          <a:p>
            <a:pPr lvl="0"/>
            <a:endParaRPr lang="en-IN" sz="2400" b="1" dirty="0" smtClean="0"/>
          </a:p>
          <a:p>
            <a:pPr lvl="0"/>
            <a:endParaRPr lang="en-IN" sz="2400" b="1" dirty="0" smtClean="0"/>
          </a:p>
        </p:txBody>
      </p:sp>
      <p:sp>
        <p:nvSpPr>
          <p:cNvPr id="9" name="Rectangle 8"/>
          <p:cNvSpPr/>
          <p:nvPr/>
        </p:nvSpPr>
        <p:spPr>
          <a:xfrm>
            <a:off x="9230236" y="4308790"/>
            <a:ext cx="3960000" cy="542576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IN" sz="2400" b="1" dirty="0" smtClean="0"/>
          </a:p>
          <a:p>
            <a:pPr marL="342900" lvl="0" indent="-342900">
              <a:buFont typeface="Arial" pitchFamily="34" charset="0"/>
              <a:buChar char="•"/>
            </a:pPr>
            <a:endParaRPr lang="en-IN" sz="2400" b="1" dirty="0"/>
          </a:p>
          <a:p>
            <a:pPr marL="342900" lvl="0" indent="-342900">
              <a:buFont typeface="Arial" pitchFamily="34" charset="0"/>
              <a:buChar char="•"/>
            </a:pPr>
            <a:endParaRPr lang="en-IN" sz="2400" b="1" dirty="0" smtClean="0"/>
          </a:p>
          <a:p>
            <a:pPr marL="342900" lvl="0" indent="-342900">
              <a:buFont typeface="Arial" pitchFamily="34" charset="0"/>
              <a:buChar char="•"/>
            </a:pPr>
            <a:endParaRPr lang="en-IN" sz="2400" b="1" dirty="0"/>
          </a:p>
          <a:p>
            <a:pPr marL="342900" lvl="0" indent="-342900">
              <a:buFont typeface="Arial" pitchFamily="34" charset="0"/>
              <a:buChar char="•"/>
            </a:pPr>
            <a:endParaRPr lang="en-IN" sz="2400" b="1" dirty="0" smtClean="0"/>
          </a:p>
          <a:p>
            <a:pPr marL="342900" lvl="0" indent="-342900">
              <a:buFont typeface="Arial" pitchFamily="34" charset="0"/>
              <a:buChar char="•"/>
            </a:pPr>
            <a:endParaRPr lang="en-IN" sz="2400" b="1" dirty="0"/>
          </a:p>
          <a:p>
            <a:pPr marL="342900" lvl="0" indent="-342900">
              <a:buFont typeface="Arial" pitchFamily="34" charset="0"/>
              <a:buChar char="•"/>
            </a:pPr>
            <a:endParaRPr lang="en-IN" sz="2400" b="1" dirty="0" smtClean="0"/>
          </a:p>
          <a:p>
            <a:pPr marL="342900" lvl="0" indent="-342900">
              <a:buFont typeface="Arial" pitchFamily="34" charset="0"/>
              <a:buChar char="•"/>
            </a:pPr>
            <a:endParaRPr lang="en-IN" sz="2400" b="1" dirty="0"/>
          </a:p>
          <a:p>
            <a:pPr marL="342900" lvl="0" indent="-342900">
              <a:buFont typeface="Arial" pitchFamily="34" charset="0"/>
              <a:buChar char="•"/>
            </a:pPr>
            <a:r>
              <a:rPr lang="en-IN" sz="2400" b="1" dirty="0" smtClean="0"/>
              <a:t>Give your human resource team efficient access to the employee and job-related information they need to manage employees and teams across your organization</a:t>
            </a:r>
          </a:p>
          <a:p>
            <a:pPr marL="342900" lvl="0" indent="-342900">
              <a:buFont typeface="Arial" pitchFamily="34" charset="0"/>
              <a:buChar char="•"/>
            </a:pPr>
            <a:endParaRPr lang="en-IN" sz="2400" b="1" dirty="0" smtClean="0"/>
          </a:p>
          <a:p>
            <a:pPr marL="342900" indent="-342900">
              <a:buFont typeface="Arial" pitchFamily="34" charset="0"/>
              <a:buChar char="•"/>
            </a:pPr>
            <a:r>
              <a:rPr lang="en-IN" sz="2400" b="1" dirty="0"/>
              <a:t>Easily track a history of employees, positions, and organization units by effective date.</a:t>
            </a:r>
          </a:p>
          <a:p>
            <a:pPr marL="342900" lvl="0" indent="-342900">
              <a:buFont typeface="Arial" pitchFamily="34" charset="0"/>
              <a:buChar char="•"/>
            </a:pPr>
            <a:endParaRPr lang="en-IN" sz="2400" b="1" dirty="0" smtClean="0"/>
          </a:p>
          <a:p>
            <a:pPr lvl="0"/>
            <a:endParaRPr lang="en-US" sz="2400" b="1" dirty="0"/>
          </a:p>
          <a:p>
            <a:pPr lvl="0"/>
            <a:endParaRPr lang="en-US" sz="2400" b="1" dirty="0" smtClean="0"/>
          </a:p>
          <a:p>
            <a:pPr lvl="0"/>
            <a:endParaRPr lang="en-US" sz="2400" b="1" dirty="0"/>
          </a:p>
          <a:p>
            <a:pPr lvl="0"/>
            <a:endParaRPr lang="en-US" sz="2400" b="1" dirty="0" smtClean="0"/>
          </a:p>
          <a:p>
            <a:pPr lvl="0"/>
            <a:endParaRPr lang="en-US" sz="2400" b="1" dirty="0"/>
          </a:p>
          <a:p>
            <a:pPr marL="342900" lvl="0" indent="-342900">
              <a:buFont typeface="Arial" pitchFamily="34" charset="0"/>
              <a:buChar char="•"/>
            </a:pPr>
            <a:endParaRPr lang="en-US" sz="2400" b="1" dirty="0" smtClean="0"/>
          </a:p>
          <a:p>
            <a:pPr marL="342900" lvl="0" indent="-342900">
              <a:buFont typeface="Arial" pitchFamily="34" charset="0"/>
              <a:buChar char="•"/>
            </a:pPr>
            <a:endParaRPr lang="en-US" sz="2400" b="1" dirty="0"/>
          </a:p>
          <a:p>
            <a:pPr marL="342900" lvl="0" indent="-342900">
              <a:buFont typeface="Arial" pitchFamily="34" charset="0"/>
              <a:buChar char="•"/>
            </a:pPr>
            <a:endParaRPr lang="en-IN" sz="2400" b="1" dirty="0" smtClean="0"/>
          </a:p>
        </p:txBody>
      </p:sp>
      <p:sp>
        <p:nvSpPr>
          <p:cNvPr id="10" name="Rectangle 9"/>
          <p:cNvSpPr/>
          <p:nvPr/>
        </p:nvSpPr>
        <p:spPr>
          <a:xfrm>
            <a:off x="13293824" y="2772432"/>
            <a:ext cx="3960000" cy="1413996"/>
          </a:xfrm>
          <a:prstGeom prst="rect">
            <a:avLst/>
          </a:prstGeom>
          <a:solidFill>
            <a:srgbClr val="D80E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smtClean="0"/>
              <a:t>Provide convenient, online access with Employee Portal</a:t>
            </a:r>
            <a:endParaRPr lang="en-IN" sz="2400" b="1" dirty="0"/>
          </a:p>
        </p:txBody>
      </p:sp>
      <p:sp>
        <p:nvSpPr>
          <p:cNvPr id="11" name="Rectangle 10"/>
          <p:cNvSpPr/>
          <p:nvPr/>
        </p:nvSpPr>
        <p:spPr>
          <a:xfrm>
            <a:off x="13293824" y="4308790"/>
            <a:ext cx="3960000" cy="542576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IN" sz="2400" b="1" dirty="0" smtClean="0"/>
          </a:p>
          <a:p>
            <a:pPr marL="342900" lvl="0" indent="-342900">
              <a:buFont typeface="Arial" pitchFamily="34" charset="0"/>
              <a:buChar char="•"/>
            </a:pPr>
            <a:endParaRPr lang="en-IN" sz="2400" b="1" dirty="0"/>
          </a:p>
          <a:p>
            <a:pPr marL="342900" lvl="0" indent="-342900">
              <a:buFont typeface="Arial" pitchFamily="34" charset="0"/>
              <a:buChar char="•"/>
            </a:pPr>
            <a:endParaRPr lang="en-IN" sz="2400" b="1" dirty="0" smtClean="0"/>
          </a:p>
          <a:p>
            <a:pPr marL="342900" lvl="0" indent="-342900">
              <a:buFont typeface="Arial" pitchFamily="34" charset="0"/>
              <a:buChar char="•"/>
            </a:pPr>
            <a:endParaRPr lang="en-IN" sz="2400" b="1" dirty="0"/>
          </a:p>
          <a:p>
            <a:pPr marL="342900" lvl="0" indent="-342900">
              <a:buFont typeface="Arial" pitchFamily="34" charset="0"/>
              <a:buChar char="•"/>
            </a:pPr>
            <a:endParaRPr lang="en-IN" sz="2400" b="1" dirty="0" smtClean="0"/>
          </a:p>
          <a:p>
            <a:pPr marL="342900" lvl="0" indent="-342900">
              <a:buFont typeface="Arial" pitchFamily="34" charset="0"/>
              <a:buChar char="•"/>
            </a:pPr>
            <a:endParaRPr lang="en-IN" sz="2400" b="1" dirty="0"/>
          </a:p>
          <a:p>
            <a:pPr marL="342900" lvl="0" indent="-342900">
              <a:buFont typeface="Arial" pitchFamily="34" charset="0"/>
              <a:buChar char="•"/>
            </a:pPr>
            <a:endParaRPr lang="en-IN" sz="2400" b="1" dirty="0" smtClean="0"/>
          </a:p>
          <a:p>
            <a:pPr marL="342900" lvl="0" indent="-342900">
              <a:buFont typeface="Arial" pitchFamily="34" charset="0"/>
              <a:buChar char="•"/>
            </a:pPr>
            <a:endParaRPr lang="en-IN" sz="2400" b="1" dirty="0"/>
          </a:p>
          <a:p>
            <a:pPr marL="342900" lvl="0" indent="-342900">
              <a:buFont typeface="Arial" pitchFamily="34" charset="0"/>
              <a:buChar char="•"/>
            </a:pPr>
            <a:r>
              <a:rPr lang="en-IN" sz="2400" b="1" dirty="0" smtClean="0"/>
              <a:t>Give employees online access to a host of information, such as training, personal data, and performance </a:t>
            </a:r>
          </a:p>
          <a:p>
            <a:pPr marL="342900" lvl="0" indent="-342900">
              <a:buFont typeface="Arial" pitchFamily="34" charset="0"/>
              <a:buChar char="•"/>
            </a:pPr>
            <a:endParaRPr lang="en-IN" sz="2400" b="1" dirty="0" smtClean="0"/>
          </a:p>
          <a:p>
            <a:pPr marL="342900" indent="-342900">
              <a:buFont typeface="Arial" pitchFamily="34" charset="0"/>
              <a:buChar char="•"/>
            </a:pPr>
            <a:r>
              <a:rPr lang="en-IN" sz="2400" b="1" dirty="0"/>
              <a:t>You can also manage recruitment, track applicants, and much more</a:t>
            </a:r>
            <a:endParaRPr lang="en-US" sz="2400" b="1" dirty="0"/>
          </a:p>
          <a:p>
            <a:pPr marL="342900" lvl="0" indent="-342900">
              <a:buFont typeface="Arial" pitchFamily="34" charset="0"/>
              <a:buChar char="•"/>
            </a:pPr>
            <a:endParaRPr lang="en-IN" sz="2400" b="1" dirty="0" smtClean="0"/>
          </a:p>
          <a:p>
            <a:pPr lvl="0"/>
            <a:endParaRPr lang="en-US" sz="2400" b="1" dirty="0" smtClean="0"/>
          </a:p>
          <a:p>
            <a:pPr marL="342900" lvl="0" indent="-342900">
              <a:buFont typeface="Arial" pitchFamily="34" charset="0"/>
              <a:buChar char="•"/>
            </a:pPr>
            <a:endParaRPr lang="en-US" sz="2400" b="1" dirty="0"/>
          </a:p>
          <a:p>
            <a:pPr marL="342900" lvl="0" indent="-342900">
              <a:buFont typeface="Arial" pitchFamily="34" charset="0"/>
              <a:buChar char="•"/>
            </a:pPr>
            <a:endParaRPr lang="en-US" sz="2400" b="1" dirty="0" smtClean="0"/>
          </a:p>
          <a:p>
            <a:pPr marL="342900" lvl="0" indent="-342900">
              <a:buFont typeface="Arial" pitchFamily="34" charset="0"/>
              <a:buChar char="•"/>
            </a:pPr>
            <a:endParaRPr lang="en-US" sz="2400" b="1" dirty="0"/>
          </a:p>
          <a:p>
            <a:pPr marL="342900" lvl="0" indent="-342900">
              <a:buFont typeface="Arial" pitchFamily="34" charset="0"/>
              <a:buChar char="•"/>
            </a:pPr>
            <a:endParaRPr lang="en-US" sz="2400" b="1" dirty="0"/>
          </a:p>
          <a:p>
            <a:pPr marL="342900" lvl="0" indent="-342900">
              <a:buFont typeface="Arial" pitchFamily="34" charset="0"/>
              <a:buChar char="•"/>
            </a:pPr>
            <a:endParaRPr lang="en-US" sz="2400" b="1" dirty="0" smtClean="0"/>
          </a:p>
          <a:p>
            <a:pPr marL="342900" lvl="0" indent="-342900">
              <a:buFont typeface="Arial" pitchFamily="34" charset="0"/>
              <a:buChar char="•"/>
            </a:pPr>
            <a:endParaRPr lang="en-US" sz="2400" b="1" dirty="0"/>
          </a:p>
          <a:p>
            <a:pPr marL="342900" lvl="0" indent="-342900">
              <a:buFont typeface="Arial" pitchFamily="34" charset="0"/>
              <a:buChar char="•"/>
            </a:pPr>
            <a:endParaRPr lang="en-US" sz="2400" b="1" dirty="0" smtClean="0"/>
          </a:p>
          <a:p>
            <a:pPr marL="342900" lvl="0" indent="-342900">
              <a:buFont typeface="Arial" pitchFamily="34" charset="0"/>
              <a:buChar char="•"/>
            </a:pPr>
            <a:endParaRPr lang="en-US" sz="2400" b="1" dirty="0"/>
          </a:p>
          <a:p>
            <a:pPr marL="342900" lvl="0" indent="-342900">
              <a:buFont typeface="Arial" pitchFamily="34" charset="0"/>
              <a:buChar char="•"/>
            </a:pPr>
            <a:endParaRPr lang="en-US" sz="2400" b="1" dirty="0" smtClean="0"/>
          </a:p>
          <a:p>
            <a:pPr marL="342900" lvl="0" indent="-342900">
              <a:buFont typeface="Arial" pitchFamily="34" charset="0"/>
              <a:buChar char="•"/>
            </a:pPr>
            <a:endParaRPr lang="en-IN" sz="2400" b="1" dirty="0"/>
          </a:p>
        </p:txBody>
      </p:sp>
    </p:spTree>
  </p:cSld>
  <p:clrMapOvr>
    <a:masterClrMapping/>
  </p:clrMapOvr>
  <p:transition>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lang="en-US" sz="4950" dirty="0" smtClean="0"/>
              <a:t>CfMD – CEM AX Payroll </a:t>
            </a:r>
            <a:endParaRPr lang="en-IN" sz="4950" dirty="0"/>
          </a:p>
        </p:txBody>
      </p:sp>
      <p:sp>
        <p:nvSpPr>
          <p:cNvPr id="4" name="Rectangle 3"/>
          <p:cNvSpPr/>
          <p:nvPr/>
        </p:nvSpPr>
        <p:spPr bwMode="auto">
          <a:xfrm>
            <a:off x="2381251" y="3595838"/>
            <a:ext cx="12954000" cy="5852962"/>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342900" indent="-342900">
              <a:buFont typeface="Wingdings" pitchFamily="2" charset="2"/>
              <a:buChar char="v"/>
            </a:pPr>
            <a:r>
              <a:rPr lang="en-IN" b="1" dirty="0" smtClean="0">
                <a:solidFill>
                  <a:schemeClr val="tx1"/>
                </a:solidFill>
              </a:rPr>
              <a:t>Microsoft </a:t>
            </a:r>
            <a:r>
              <a:rPr lang="en-IN" b="1" dirty="0">
                <a:solidFill>
                  <a:schemeClr val="tx1"/>
                </a:solidFill>
              </a:rPr>
              <a:t>Corporation’s highest standard for partner-developed </a:t>
            </a:r>
            <a:r>
              <a:rPr lang="en-IN" b="1" dirty="0" smtClean="0">
                <a:solidFill>
                  <a:schemeClr val="tx1"/>
                </a:solidFill>
              </a:rPr>
              <a:t>software</a:t>
            </a:r>
          </a:p>
          <a:p>
            <a:pPr marL="342900" indent="-342900">
              <a:buFont typeface="Wingdings" pitchFamily="2" charset="2"/>
              <a:buChar char="v"/>
            </a:pPr>
            <a:endParaRPr lang="en-IN" b="1" dirty="0" smtClean="0">
              <a:solidFill>
                <a:schemeClr val="tx1"/>
              </a:solidFill>
            </a:endParaRPr>
          </a:p>
          <a:p>
            <a:pPr marL="342900" indent="-342900">
              <a:buFont typeface="Wingdings" pitchFamily="2" charset="2"/>
              <a:buChar char="v"/>
            </a:pPr>
            <a:r>
              <a:rPr lang="en-IN" b="1" dirty="0" smtClean="0">
                <a:solidFill>
                  <a:schemeClr val="tx1"/>
                </a:solidFill>
              </a:rPr>
              <a:t>Rigorous </a:t>
            </a:r>
            <a:r>
              <a:rPr lang="en-IN" b="1" dirty="0">
                <a:solidFill>
                  <a:schemeClr val="tx1"/>
                </a:solidFill>
              </a:rPr>
              <a:t>software </a:t>
            </a:r>
            <a:r>
              <a:rPr lang="en-IN" b="1" dirty="0" smtClean="0">
                <a:solidFill>
                  <a:schemeClr val="tx1"/>
                </a:solidFill>
              </a:rPr>
              <a:t>testing by Microsoft, VeriTest and Lion Bridge in multiple locations including China</a:t>
            </a:r>
          </a:p>
          <a:p>
            <a:pPr marL="342900" indent="-342900">
              <a:buFont typeface="Wingdings" pitchFamily="2" charset="2"/>
              <a:buChar char="v"/>
            </a:pPr>
            <a:endParaRPr lang="en-IN" b="1" dirty="0">
              <a:solidFill>
                <a:schemeClr val="tx1"/>
              </a:solidFill>
            </a:endParaRPr>
          </a:p>
          <a:p>
            <a:pPr marL="342900" indent="-342900">
              <a:buFont typeface="Wingdings" pitchFamily="2" charset="2"/>
              <a:buChar char="v"/>
            </a:pPr>
            <a:r>
              <a:rPr lang="en-IN" b="1" dirty="0" smtClean="0">
                <a:solidFill>
                  <a:schemeClr val="tx1"/>
                </a:solidFill>
              </a:rPr>
              <a:t>Source Code in Escrow account in Europe </a:t>
            </a:r>
          </a:p>
          <a:p>
            <a:pPr marL="342900" indent="-342900">
              <a:buFont typeface="Wingdings" pitchFamily="2" charset="2"/>
              <a:buChar char="v"/>
            </a:pPr>
            <a:endParaRPr lang="en-IN" b="1" dirty="0">
              <a:solidFill>
                <a:schemeClr val="tx1"/>
              </a:solidFill>
            </a:endParaRPr>
          </a:p>
          <a:p>
            <a:pPr marL="342900" indent="-342900">
              <a:buFont typeface="Wingdings" pitchFamily="2" charset="2"/>
              <a:buChar char="v"/>
            </a:pPr>
            <a:r>
              <a:rPr lang="en-IN" b="1" dirty="0">
                <a:solidFill>
                  <a:schemeClr val="tx1"/>
                </a:solidFill>
              </a:rPr>
              <a:t>M</a:t>
            </a:r>
            <a:r>
              <a:rPr lang="en-IN" b="1" dirty="0" smtClean="0">
                <a:solidFill>
                  <a:schemeClr val="tx1"/>
                </a:solidFill>
              </a:rPr>
              <a:t>ust have at least 10 customers’ endorsements before certification</a:t>
            </a:r>
          </a:p>
          <a:p>
            <a:pPr marL="342900" indent="-342900">
              <a:buFont typeface="Wingdings" pitchFamily="2" charset="2"/>
              <a:buChar char="v"/>
            </a:pPr>
            <a:endParaRPr lang="en-IN" b="1" dirty="0">
              <a:solidFill>
                <a:schemeClr val="tx1"/>
              </a:solidFill>
            </a:endParaRPr>
          </a:p>
          <a:p>
            <a:pPr marL="342900" indent="-342900">
              <a:buFont typeface="Wingdings" pitchFamily="2" charset="2"/>
              <a:buChar char="v"/>
            </a:pPr>
            <a:r>
              <a:rPr lang="en-IN" b="1" dirty="0">
                <a:solidFill>
                  <a:schemeClr val="tx1"/>
                </a:solidFill>
              </a:rPr>
              <a:t>The solution provider should </a:t>
            </a:r>
            <a:r>
              <a:rPr lang="en-IN" b="1" dirty="0" smtClean="0">
                <a:solidFill>
                  <a:schemeClr val="tx1"/>
                </a:solidFill>
              </a:rPr>
              <a:t>be a Gold </a:t>
            </a:r>
            <a:r>
              <a:rPr lang="en-IN" b="1" dirty="0">
                <a:solidFill>
                  <a:schemeClr val="tx1"/>
                </a:solidFill>
              </a:rPr>
              <a:t>Certified </a:t>
            </a:r>
            <a:r>
              <a:rPr lang="en-IN" b="1" dirty="0" smtClean="0">
                <a:solidFill>
                  <a:schemeClr val="tx1"/>
                </a:solidFill>
              </a:rPr>
              <a:t>Partner</a:t>
            </a:r>
          </a:p>
          <a:p>
            <a:r>
              <a:rPr lang="en-IN" b="1" dirty="0" smtClean="0">
                <a:solidFill>
                  <a:schemeClr val="tx1"/>
                </a:solidFill>
              </a:rPr>
              <a:t> </a:t>
            </a:r>
          </a:p>
        </p:txBody>
      </p:sp>
      <p:sp>
        <p:nvSpPr>
          <p:cNvPr id="5" name="Rectangle 4"/>
          <p:cNvSpPr/>
          <p:nvPr/>
        </p:nvSpPr>
        <p:spPr bwMode="auto">
          <a:xfrm>
            <a:off x="2038351" y="2628899"/>
            <a:ext cx="13792199" cy="1104901"/>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3600" b="1" spc="-50" dirty="0" smtClean="0">
                <a:solidFill>
                  <a:schemeClr val="tx1"/>
                </a:solidFill>
                <a:latin typeface="Segoe UI" pitchFamily="34" charset="0"/>
                <a:ea typeface="Segoe UI" pitchFamily="34" charset="0"/>
                <a:cs typeface="Segoe UI" pitchFamily="34" charset="0"/>
              </a:rPr>
              <a:t>CfMD </a:t>
            </a:r>
            <a:r>
              <a:rPr lang="en-US" sz="3600" b="1" dirty="0" smtClean="0"/>
              <a:t>Certification</a:t>
            </a:r>
            <a:r>
              <a:rPr lang="en-US" sz="3600" b="1" spc="-50" dirty="0" smtClean="0">
                <a:solidFill>
                  <a:schemeClr val="tx1"/>
                </a:solidFill>
                <a:latin typeface="Segoe UI" pitchFamily="34" charset="0"/>
                <a:ea typeface="Segoe UI" pitchFamily="34" charset="0"/>
                <a:cs typeface="Segoe UI" pitchFamily="34" charset="0"/>
              </a:rPr>
              <a:t> </a:t>
            </a:r>
            <a:endParaRPr lang="en-US" sz="3600" b="1" spc="-50" dirty="0">
              <a:solidFill>
                <a:schemeClr val="tx1"/>
              </a:solidFill>
              <a:latin typeface="Segoe UI" pitchFamily="34" charset="0"/>
              <a:ea typeface="Segoe UI" pitchFamily="34" charset="0"/>
              <a:cs typeface="Segoe UI" pitchFamily="34" charset="0"/>
            </a:endParaRPr>
          </a:p>
        </p:txBody>
      </p:sp>
      <p:pic>
        <p:nvPicPr>
          <p:cNvPr id="6" name="Picture 3" descr="C:\Users\Deepa.CEMINDIA.000\Desktop\microsoft-dynamics-certified-logo[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0726" y="2534012"/>
            <a:ext cx="2457449" cy="1296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118542"/>
      </p:ext>
    </p:extLst>
  </p:cSld>
  <p:clrMapOvr>
    <a:masterClrMapping/>
  </p:clrMapOvr>
  <p:transition>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099" y="1371601"/>
            <a:ext cx="6896101" cy="685572"/>
          </a:xfrm>
        </p:spPr>
        <p:txBody>
          <a:bodyPr/>
          <a:lstStyle/>
          <a:p>
            <a:r>
              <a:rPr lang="en-US" sz="4950" dirty="0" smtClean="0"/>
              <a:t>Modules – CEM AX Payroll</a:t>
            </a:r>
            <a:endParaRPr lang="en-US" sz="4950" dirty="0"/>
          </a:p>
        </p:txBody>
      </p:sp>
      <p:sp>
        <p:nvSpPr>
          <p:cNvPr id="4" name="Rectangle 3"/>
          <p:cNvSpPr/>
          <p:nvPr/>
        </p:nvSpPr>
        <p:spPr>
          <a:xfrm>
            <a:off x="7391400" y="5143500"/>
            <a:ext cx="3028950" cy="3448050"/>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5" name="Rectangle 4">
            <a:hlinkClick r:id="rId3" action="ppaction://hlinksldjump"/>
          </p:cNvPr>
          <p:cNvSpPr/>
          <p:nvPr/>
        </p:nvSpPr>
        <p:spPr>
          <a:xfrm>
            <a:off x="7393732" y="3409578"/>
            <a:ext cx="3026618" cy="16386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Claims Management</a:t>
            </a:r>
            <a:endParaRPr lang="en-US" sz="2400" b="1" dirty="0"/>
          </a:p>
        </p:txBody>
      </p:sp>
      <p:sp>
        <p:nvSpPr>
          <p:cNvPr id="6" name="Rectangle 5">
            <a:hlinkClick r:id="rId3" action="ppaction://hlinksldjump"/>
          </p:cNvPr>
          <p:cNvSpPr/>
          <p:nvPr/>
        </p:nvSpPr>
        <p:spPr>
          <a:xfrm>
            <a:off x="10536982" y="5181228"/>
            <a:ext cx="3026618" cy="1638672"/>
          </a:xfrm>
          <a:prstGeom prst="rect">
            <a:avLst/>
          </a:prstGeom>
          <a:solidFill>
            <a:srgbClr val="D80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Loan Management</a:t>
            </a:r>
            <a:endParaRPr lang="en-US" sz="2400" b="1" dirty="0"/>
          </a:p>
        </p:txBody>
      </p:sp>
      <p:sp>
        <p:nvSpPr>
          <p:cNvPr id="7" name="Rectangle 6">
            <a:hlinkClick r:id="rId3" action="ppaction://hlinksldjump"/>
          </p:cNvPr>
          <p:cNvSpPr/>
          <p:nvPr/>
        </p:nvSpPr>
        <p:spPr>
          <a:xfrm>
            <a:off x="10536982" y="6952878"/>
            <a:ext cx="3026618" cy="16386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Employee Relations Management</a:t>
            </a:r>
            <a:endParaRPr lang="en-US" sz="2400" b="1" dirty="0"/>
          </a:p>
        </p:txBody>
      </p:sp>
      <p:sp>
        <p:nvSpPr>
          <p:cNvPr id="8" name="Rectangle 7">
            <a:hlinkClick r:id="rId3" action="ppaction://hlinksldjump"/>
          </p:cNvPr>
          <p:cNvSpPr/>
          <p:nvPr/>
        </p:nvSpPr>
        <p:spPr>
          <a:xfrm>
            <a:off x="4269532" y="3428628"/>
            <a:ext cx="3026618" cy="16386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Leave</a:t>
            </a:r>
          </a:p>
          <a:p>
            <a:pPr algn="ctr"/>
            <a:r>
              <a:rPr lang="en-US" sz="2400" b="1" dirty="0" smtClean="0"/>
              <a:t>Management</a:t>
            </a:r>
            <a:endParaRPr lang="en-US" sz="2400" b="1" dirty="0"/>
          </a:p>
        </p:txBody>
      </p:sp>
      <p:sp>
        <p:nvSpPr>
          <p:cNvPr id="9" name="Rectangle 8">
            <a:hlinkClick r:id="rId3" action="ppaction://hlinksldjump"/>
          </p:cNvPr>
          <p:cNvSpPr/>
          <p:nvPr/>
        </p:nvSpPr>
        <p:spPr>
          <a:xfrm>
            <a:off x="4269532" y="5200278"/>
            <a:ext cx="3026618" cy="163867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Insurance Administration</a:t>
            </a:r>
            <a:endParaRPr lang="en-US" sz="2400" b="1" dirty="0"/>
          </a:p>
        </p:txBody>
      </p:sp>
      <p:sp>
        <p:nvSpPr>
          <p:cNvPr id="10" name="Rectangle 9">
            <a:hlinkClick r:id="rId3" action="ppaction://hlinksldjump"/>
          </p:cNvPr>
          <p:cNvSpPr/>
          <p:nvPr/>
        </p:nvSpPr>
        <p:spPr>
          <a:xfrm>
            <a:off x="4269532" y="6971928"/>
            <a:ext cx="3026618" cy="1638672"/>
          </a:xfrm>
          <a:prstGeom prst="rect">
            <a:avLst/>
          </a:prstGeom>
          <a:solidFill>
            <a:srgbClr val="D2C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Social Security Management</a:t>
            </a:r>
            <a:endParaRPr lang="en-US" sz="2400" b="1" dirty="0"/>
          </a:p>
        </p:txBody>
      </p:sp>
      <p:sp>
        <p:nvSpPr>
          <p:cNvPr id="11" name="Rectangle 10">
            <a:hlinkClick r:id="rId3" action="ppaction://hlinksldjump"/>
          </p:cNvPr>
          <p:cNvSpPr/>
          <p:nvPr/>
        </p:nvSpPr>
        <p:spPr>
          <a:xfrm>
            <a:off x="10536982" y="3409578"/>
            <a:ext cx="3026618" cy="163867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Time Management</a:t>
            </a:r>
            <a:endParaRPr lang="en-US" sz="2400" b="1" dirty="0"/>
          </a:p>
        </p:txBody>
      </p:sp>
    </p:spTree>
  </p:cSld>
  <p:clrMapOvr>
    <a:masterClrMapping/>
  </p:clrMapOvr>
  <p:transition>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471" y="1295401"/>
            <a:ext cx="5755279" cy="685572"/>
          </a:xfrm>
        </p:spPr>
        <p:txBody>
          <a:bodyPr/>
          <a:lstStyle/>
          <a:p>
            <a:r>
              <a:rPr sz="4950" dirty="0" smtClean="0"/>
              <a:t>Process flow - Payroll</a:t>
            </a:r>
            <a:endParaRPr lang="en-US" sz="495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1450" y="2038349"/>
            <a:ext cx="10077450" cy="8096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sz="4950" dirty="0" smtClean="0"/>
              <a:t>Leave Management</a:t>
            </a:r>
            <a:endParaRPr lang="en-US" sz="4950" dirty="0"/>
          </a:p>
        </p:txBody>
      </p:sp>
      <p:sp>
        <p:nvSpPr>
          <p:cNvPr id="4" name="Rectangle 3">
            <a:hlinkClick r:id="rId2" action="ppaction://hlinksldjump"/>
          </p:cNvPr>
          <p:cNvSpPr/>
          <p:nvPr/>
        </p:nvSpPr>
        <p:spPr>
          <a:xfrm>
            <a:off x="11534378" y="6816824"/>
            <a:ext cx="3267472" cy="1755648"/>
          </a:xfrm>
          <a:prstGeom prst="rect">
            <a:avLst/>
          </a:prstGeom>
          <a:solidFill>
            <a:srgbClr val="D2C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a:solidFill>
                  <a:schemeClr val="tx1"/>
                </a:solidFill>
              </a:rPr>
              <a:t>Efficient attendance </a:t>
            </a:r>
            <a:r>
              <a:rPr lang="en-IN" sz="2400" b="1" dirty="0" smtClean="0">
                <a:solidFill>
                  <a:schemeClr val="tx1"/>
                </a:solidFill>
              </a:rPr>
              <a:t>calculation</a:t>
            </a:r>
            <a:endParaRPr lang="en-US" sz="2400" b="1" dirty="0">
              <a:solidFill>
                <a:schemeClr val="tx1"/>
              </a:solidFill>
            </a:endParaRPr>
          </a:p>
        </p:txBody>
      </p:sp>
      <p:sp>
        <p:nvSpPr>
          <p:cNvPr id="5" name="Rectangle 4">
            <a:hlinkClick r:id="rId3" action="ppaction://hlinksldjump"/>
          </p:cNvPr>
          <p:cNvSpPr/>
          <p:nvPr/>
        </p:nvSpPr>
        <p:spPr>
          <a:xfrm>
            <a:off x="7124700" y="3092202"/>
            <a:ext cx="7699248" cy="17556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Allows defining any type of absence codes with basing parameters</a:t>
            </a:r>
            <a:endParaRPr lang="en-US" sz="2400" b="1" dirty="0"/>
          </a:p>
        </p:txBody>
      </p:sp>
      <p:sp>
        <p:nvSpPr>
          <p:cNvPr id="6" name="Rectangle 5">
            <a:hlinkClick r:id="rId4" action="ppaction://hlinksldjump"/>
          </p:cNvPr>
          <p:cNvSpPr/>
          <p:nvPr/>
        </p:nvSpPr>
        <p:spPr>
          <a:xfrm>
            <a:off x="7105650" y="4954910"/>
            <a:ext cx="7699248" cy="17556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a:t> Captures the accrual policy, to define and use it during the absence request and payroll </a:t>
            </a:r>
            <a:r>
              <a:rPr lang="en-IN" sz="2400" b="1" dirty="0" smtClean="0"/>
              <a:t>processing</a:t>
            </a:r>
            <a:endParaRPr lang="en-US" sz="2400" b="1" dirty="0"/>
          </a:p>
        </p:txBody>
      </p:sp>
      <p:sp>
        <p:nvSpPr>
          <p:cNvPr id="7" name="Rectangle 6">
            <a:hlinkClick r:id="rId5" action="ppaction://hlinksldjump"/>
          </p:cNvPr>
          <p:cNvSpPr/>
          <p:nvPr/>
        </p:nvSpPr>
        <p:spPr>
          <a:xfrm>
            <a:off x="3752850" y="3083074"/>
            <a:ext cx="3264408" cy="175564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Option to capture the actual leave </a:t>
            </a:r>
            <a:r>
              <a:rPr lang="en-IN" sz="2400" b="1" dirty="0" smtClean="0"/>
              <a:t>dates</a:t>
            </a:r>
            <a:endParaRPr lang="en-US" sz="2400" b="1" dirty="0"/>
          </a:p>
        </p:txBody>
      </p:sp>
      <p:sp>
        <p:nvSpPr>
          <p:cNvPr id="8" name="Rectangle 7">
            <a:hlinkClick r:id="rId6" action="ppaction://hlinksldjump"/>
          </p:cNvPr>
          <p:cNvSpPr/>
          <p:nvPr/>
        </p:nvSpPr>
        <p:spPr>
          <a:xfrm>
            <a:off x="3747914" y="4944988"/>
            <a:ext cx="3264408" cy="17556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Allows defining of custom validations</a:t>
            </a:r>
            <a:endParaRPr lang="en-US" sz="2400" b="1" dirty="0"/>
          </a:p>
        </p:txBody>
      </p:sp>
      <p:sp>
        <p:nvSpPr>
          <p:cNvPr id="9" name="Rectangle 8">
            <a:hlinkClick r:id="rId7" action="ppaction://hlinksldjump"/>
          </p:cNvPr>
          <p:cNvSpPr/>
          <p:nvPr/>
        </p:nvSpPr>
        <p:spPr>
          <a:xfrm>
            <a:off x="3695700" y="6816824"/>
            <a:ext cx="7699248" cy="175567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Allows initiating a leave settlement payroll based on the leave type and its parameter setup</a:t>
            </a:r>
            <a:endParaRPr lang="en-US" sz="2400" b="1" dirty="0"/>
          </a:p>
        </p:txBody>
      </p:sp>
    </p:spTree>
  </p:cSld>
  <p:clrMapOvr>
    <a:masterClrMapping/>
  </p:clrMapOvr>
  <p:transition>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sz="4950" smtClean="0"/>
              <a:t>Time Management</a:t>
            </a:r>
            <a:endParaRPr lang="en-US" sz="4950" dirty="0"/>
          </a:p>
        </p:txBody>
      </p:sp>
      <p:sp>
        <p:nvSpPr>
          <p:cNvPr id="4" name="Rectangle 3">
            <a:hlinkClick r:id="rId2" action="ppaction://hlinksldjump"/>
          </p:cNvPr>
          <p:cNvSpPr/>
          <p:nvPr/>
        </p:nvSpPr>
        <p:spPr>
          <a:xfrm>
            <a:off x="2781300" y="3402732"/>
            <a:ext cx="3816524" cy="168249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Can create “n” number of shifts with multiple </a:t>
            </a:r>
            <a:r>
              <a:rPr lang="en-IN" sz="2400" b="1" dirty="0" smtClean="0"/>
              <a:t>timings</a:t>
            </a:r>
            <a:endParaRPr lang="en-IN" sz="2400" b="1" dirty="0"/>
          </a:p>
        </p:txBody>
      </p:sp>
      <p:sp>
        <p:nvSpPr>
          <p:cNvPr id="5" name="Rectangle 4">
            <a:hlinkClick r:id="rId3" action="ppaction://hlinksldjump"/>
          </p:cNvPr>
          <p:cNvSpPr/>
          <p:nvPr/>
        </p:nvSpPr>
        <p:spPr>
          <a:xfrm>
            <a:off x="11614770" y="6994004"/>
            <a:ext cx="3813048" cy="1682496"/>
          </a:xfrm>
          <a:prstGeom prst="rect">
            <a:avLst/>
          </a:prstGeom>
          <a:solidFill>
            <a:srgbClr val="D80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Allows defining of custom validations</a:t>
            </a:r>
            <a:endParaRPr lang="en-US" sz="2400" b="1" dirty="0"/>
          </a:p>
        </p:txBody>
      </p:sp>
      <p:sp>
        <p:nvSpPr>
          <p:cNvPr id="6" name="Rectangle 5"/>
          <p:cNvSpPr/>
          <p:nvPr/>
        </p:nvSpPr>
        <p:spPr>
          <a:xfrm>
            <a:off x="11576670" y="5188446"/>
            <a:ext cx="3813048" cy="168249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Captures</a:t>
            </a:r>
          </a:p>
          <a:p>
            <a:pPr algn="ctr"/>
            <a:r>
              <a:rPr lang="en-IN" sz="2400" b="1" dirty="0"/>
              <a:t>holidays effectively for overtime </a:t>
            </a:r>
            <a:r>
              <a:rPr lang="en-IN" sz="2400" b="1" dirty="0" smtClean="0"/>
              <a:t>calculations</a:t>
            </a:r>
            <a:endParaRPr lang="en-IN" sz="2400" b="1" dirty="0"/>
          </a:p>
        </p:txBody>
      </p:sp>
      <p:sp>
        <p:nvSpPr>
          <p:cNvPr id="7" name="Rectangle 6"/>
          <p:cNvSpPr/>
          <p:nvPr/>
        </p:nvSpPr>
        <p:spPr>
          <a:xfrm>
            <a:off x="2719718" y="5188446"/>
            <a:ext cx="8744400" cy="168249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IN" sz="2400" b="1" dirty="0"/>
              <a:t>Can create individual or in bulk employee calendar which capture the shift cycle for a date </a:t>
            </a:r>
            <a:r>
              <a:rPr lang="en-IN" sz="2400" b="1" dirty="0" smtClean="0"/>
              <a:t>range</a:t>
            </a:r>
            <a:endParaRPr lang="en-IN" sz="2400" b="1" dirty="0"/>
          </a:p>
        </p:txBody>
      </p:sp>
      <p:sp>
        <p:nvSpPr>
          <p:cNvPr id="8" name="Rectangle 7"/>
          <p:cNvSpPr/>
          <p:nvPr/>
        </p:nvSpPr>
        <p:spPr>
          <a:xfrm>
            <a:off x="6685517" y="3402732"/>
            <a:ext cx="8744983" cy="168361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IN" sz="2400" b="1" dirty="0"/>
              <a:t>Captures the shift details, </a:t>
            </a:r>
            <a:r>
              <a:rPr lang="en-IN" sz="2400" b="1" dirty="0" smtClean="0"/>
              <a:t>individual </a:t>
            </a:r>
            <a:r>
              <a:rPr lang="en-IN" sz="2400" b="1" dirty="0"/>
              <a:t>employees shift cycle and </a:t>
            </a:r>
            <a:r>
              <a:rPr lang="en-IN" sz="2400" b="1" dirty="0" smtClean="0"/>
              <a:t>attendance with </a:t>
            </a:r>
            <a:r>
              <a:rPr lang="en-IN" sz="2400" b="1" dirty="0"/>
              <a:t>overtime details</a:t>
            </a:r>
          </a:p>
        </p:txBody>
      </p:sp>
      <p:sp>
        <p:nvSpPr>
          <p:cNvPr id="9" name="Rectangle 8"/>
          <p:cNvSpPr/>
          <p:nvPr/>
        </p:nvSpPr>
        <p:spPr>
          <a:xfrm>
            <a:off x="2749723" y="6984082"/>
            <a:ext cx="8744400" cy="170078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IN" sz="2400" b="1" dirty="0" smtClean="0"/>
              <a:t>Enhancement </a:t>
            </a:r>
            <a:r>
              <a:rPr lang="en-IN" sz="2400" b="1" dirty="0"/>
              <a:t>to flexi </a:t>
            </a:r>
            <a:r>
              <a:rPr lang="en-IN" sz="2400" b="1" dirty="0" err="1" smtClean="0"/>
              <a:t>hours,for</a:t>
            </a:r>
            <a:r>
              <a:rPr lang="en-IN" sz="2400" b="1" dirty="0" smtClean="0"/>
              <a:t> </a:t>
            </a:r>
            <a:r>
              <a:rPr lang="en-IN" sz="2400" b="1" dirty="0"/>
              <a:t>instance, flexibility to define the Ramadan Period, where in the ending date of Ramadan can be done on a post-dated </a:t>
            </a:r>
            <a:r>
              <a:rPr lang="en-IN" sz="2400" b="1" dirty="0" smtClean="0"/>
              <a:t>activity</a:t>
            </a:r>
            <a:endParaRPr lang="en-IN" sz="2400" b="1" dirty="0"/>
          </a:p>
        </p:txBody>
      </p:sp>
    </p:spTree>
  </p:cSld>
  <p:clrMapOvr>
    <a:masterClrMapping/>
  </p:clrMapOvr>
  <p:transition>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sz="4950" dirty="0" smtClean="0"/>
              <a:t>Social Security Management</a:t>
            </a:r>
            <a:endParaRPr lang="en-US" sz="4950" dirty="0"/>
          </a:p>
        </p:txBody>
      </p:sp>
      <p:sp>
        <p:nvSpPr>
          <p:cNvPr id="4" name="Rectangle 3"/>
          <p:cNvSpPr/>
          <p:nvPr/>
        </p:nvSpPr>
        <p:spPr>
          <a:xfrm>
            <a:off x="3313212" y="3381638"/>
            <a:ext cx="11731752" cy="157186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1" indent="-342900">
              <a:buFont typeface="Wingdings" panose="05000000000000000000" pitchFamily="2" charset="2"/>
              <a:buChar char="§"/>
            </a:pPr>
            <a:r>
              <a:rPr lang="en-IN" sz="2400" b="1" dirty="0"/>
              <a:t>Captures details of employees for whom both employer and employee contribute an amount</a:t>
            </a:r>
          </a:p>
        </p:txBody>
      </p:sp>
      <p:sp>
        <p:nvSpPr>
          <p:cNvPr id="5" name="Rectangle 4"/>
          <p:cNvSpPr/>
          <p:nvPr/>
        </p:nvSpPr>
        <p:spPr>
          <a:xfrm>
            <a:off x="3314700" y="5036204"/>
            <a:ext cx="11734800" cy="157438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Wingdings" panose="05000000000000000000" pitchFamily="2" charset="2"/>
              <a:buChar char="§"/>
            </a:pPr>
            <a:r>
              <a:rPr lang="en-IN" sz="2400" b="1" dirty="0"/>
              <a:t>Easy definition of employer </a:t>
            </a:r>
            <a:r>
              <a:rPr lang="en-IN" sz="2400" b="1" dirty="0" smtClean="0"/>
              <a:t>contribution, wherein </a:t>
            </a:r>
            <a:r>
              <a:rPr lang="en-IN" sz="2400" b="1" dirty="0"/>
              <a:t>employee contribution can be specified to be directed to the payroll as a deduction </a:t>
            </a:r>
            <a:r>
              <a:rPr lang="en-IN" sz="2400" b="1" dirty="0" smtClean="0"/>
              <a:t>part</a:t>
            </a:r>
            <a:endParaRPr lang="en-IN" sz="2400" b="1" dirty="0"/>
          </a:p>
        </p:txBody>
      </p:sp>
      <p:sp>
        <p:nvSpPr>
          <p:cNvPr id="6" name="Rectangle 5"/>
          <p:cNvSpPr/>
          <p:nvPr/>
        </p:nvSpPr>
        <p:spPr>
          <a:xfrm>
            <a:off x="3310164" y="6674504"/>
            <a:ext cx="11734800" cy="157438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
            </a:pPr>
            <a:r>
              <a:rPr lang="en-IN" sz="2400" b="1" dirty="0" smtClean="0"/>
              <a:t>Social security in GCC </a:t>
            </a:r>
            <a:r>
              <a:rPr lang="en-IN" sz="2400" b="1" dirty="0"/>
              <a:t>countries – </a:t>
            </a:r>
            <a:r>
              <a:rPr lang="en-IN" sz="2400" b="1" dirty="0" smtClean="0"/>
              <a:t>PIFSS-Kuwait, GOSI-KSA etc.</a:t>
            </a:r>
            <a:endParaRPr lang="en-IN" sz="2400" b="1" dirty="0"/>
          </a:p>
        </p:txBody>
      </p:sp>
    </p:spTree>
  </p:cSld>
  <p:clrMapOvr>
    <a:masterClrMapping/>
  </p:clrMapOvr>
  <p:transition>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sz="4950" smtClean="0"/>
              <a:t>Claims Management</a:t>
            </a:r>
            <a:endParaRPr lang="en-US" sz="4950" dirty="0"/>
          </a:p>
        </p:txBody>
      </p:sp>
      <p:sp>
        <p:nvSpPr>
          <p:cNvPr id="3" name="Rectangle 2">
            <a:hlinkClick r:id="rId2" action="ppaction://hlinksldjump"/>
          </p:cNvPr>
          <p:cNvSpPr/>
          <p:nvPr/>
        </p:nvSpPr>
        <p:spPr>
          <a:xfrm>
            <a:off x="3448050" y="4000500"/>
            <a:ext cx="7187184" cy="168249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Support reimbursement processes for the employees</a:t>
            </a:r>
            <a:endParaRPr lang="en-US" sz="2400" b="1" dirty="0"/>
          </a:p>
        </p:txBody>
      </p:sp>
      <p:sp>
        <p:nvSpPr>
          <p:cNvPr id="4" name="Rectangle 3">
            <a:hlinkClick r:id="rId2" action="ppaction://hlinksldjump"/>
          </p:cNvPr>
          <p:cNvSpPr/>
          <p:nvPr/>
        </p:nvSpPr>
        <p:spPr>
          <a:xfrm>
            <a:off x="7371606" y="5795392"/>
            <a:ext cx="7187184" cy="16824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a:t>Allows making the payment through payroll to the employee or to any third </a:t>
            </a:r>
            <a:r>
              <a:rPr lang="en-IN" sz="2400" b="1" dirty="0" smtClean="0"/>
              <a:t>party</a:t>
            </a:r>
            <a:endParaRPr lang="en-IN" sz="2400" b="1" dirty="0"/>
          </a:p>
        </p:txBody>
      </p:sp>
      <p:sp>
        <p:nvSpPr>
          <p:cNvPr id="5" name="Rectangle 4">
            <a:hlinkClick r:id="rId3" action="ppaction://hlinksldjump"/>
          </p:cNvPr>
          <p:cNvSpPr/>
          <p:nvPr/>
        </p:nvSpPr>
        <p:spPr>
          <a:xfrm>
            <a:off x="10761712" y="4000500"/>
            <a:ext cx="3813048" cy="168249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Allows defining any number of claims</a:t>
            </a:r>
          </a:p>
        </p:txBody>
      </p:sp>
      <p:sp>
        <p:nvSpPr>
          <p:cNvPr id="6" name="Rectangle 5">
            <a:hlinkClick r:id="rId3" action="ppaction://hlinksldjump"/>
          </p:cNvPr>
          <p:cNvSpPr/>
          <p:nvPr/>
        </p:nvSpPr>
        <p:spPr>
          <a:xfrm>
            <a:off x="3429000" y="5791200"/>
            <a:ext cx="3813048" cy="168249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a:t>Uses the employee benefit details for the claims </a:t>
            </a:r>
            <a:r>
              <a:rPr lang="en-IN" sz="2400" b="1" dirty="0" smtClean="0"/>
              <a:t>validation</a:t>
            </a:r>
            <a:endParaRPr lang="en-IN" sz="2400" b="1" dirty="0"/>
          </a:p>
        </p:txBody>
      </p:sp>
    </p:spTree>
  </p:cSld>
  <p:clrMapOvr>
    <a:masterClrMapping/>
  </p:clrMapOvr>
  <p:transition>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sz="4950" dirty="0" smtClean="0"/>
              <a:t>Medical/Health/Life Insurance Management</a:t>
            </a:r>
            <a:endParaRPr lang="en-US" sz="4950" dirty="0"/>
          </a:p>
        </p:txBody>
      </p:sp>
      <p:sp>
        <p:nvSpPr>
          <p:cNvPr id="3" name="Rectangle 2">
            <a:hlinkClick r:id="rId2" action="ppaction://hlinksldjump"/>
          </p:cNvPr>
          <p:cNvSpPr/>
          <p:nvPr/>
        </p:nvSpPr>
        <p:spPr>
          <a:xfrm>
            <a:off x="3617639" y="3305944"/>
            <a:ext cx="3813048" cy="168249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Facilitates </a:t>
            </a:r>
            <a:r>
              <a:rPr lang="en-IN" sz="2400" b="1" dirty="0"/>
              <a:t>advance payment and deduction in </a:t>
            </a:r>
            <a:r>
              <a:rPr lang="en-IN" sz="2400" b="1" dirty="0" smtClean="0"/>
              <a:t>instalments</a:t>
            </a:r>
            <a:endParaRPr lang="en-IN" sz="2400" b="1" dirty="0"/>
          </a:p>
        </p:txBody>
      </p:sp>
      <p:sp>
        <p:nvSpPr>
          <p:cNvPr id="4" name="Rectangle 3">
            <a:hlinkClick r:id="rId3" action="ppaction://hlinksldjump"/>
          </p:cNvPr>
          <p:cNvSpPr/>
          <p:nvPr/>
        </p:nvSpPr>
        <p:spPr>
          <a:xfrm>
            <a:off x="10895152" y="6849988"/>
            <a:ext cx="3813048" cy="168249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S</a:t>
            </a:r>
            <a:r>
              <a:rPr lang="en-IN" sz="2400" b="1" dirty="0" smtClean="0"/>
              <a:t>eamlessly </a:t>
            </a:r>
            <a:r>
              <a:rPr lang="en-IN" sz="2400" b="1" dirty="0"/>
              <a:t>integrated with the financial module</a:t>
            </a:r>
            <a:endParaRPr lang="en-US" sz="2400" b="1" dirty="0"/>
          </a:p>
        </p:txBody>
      </p:sp>
      <p:sp>
        <p:nvSpPr>
          <p:cNvPr id="5" name="Rectangle 4"/>
          <p:cNvSpPr/>
          <p:nvPr/>
        </p:nvSpPr>
        <p:spPr>
          <a:xfrm>
            <a:off x="10876102" y="5082530"/>
            <a:ext cx="3813048" cy="168249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Allows </a:t>
            </a:r>
            <a:r>
              <a:rPr lang="en-IN" sz="2400" b="1" dirty="0"/>
              <a:t>requesting the loans and advances with easy </a:t>
            </a:r>
            <a:r>
              <a:rPr lang="en-IN" sz="2400" b="1" dirty="0" smtClean="0"/>
              <a:t>instalments</a:t>
            </a:r>
            <a:endParaRPr lang="en-IN" sz="2400" b="1" dirty="0"/>
          </a:p>
        </p:txBody>
      </p:sp>
      <p:sp>
        <p:nvSpPr>
          <p:cNvPr id="6" name="Rectangle 5"/>
          <p:cNvSpPr/>
          <p:nvPr/>
        </p:nvSpPr>
        <p:spPr>
          <a:xfrm>
            <a:off x="3597558" y="5073402"/>
            <a:ext cx="7187184" cy="1682496"/>
          </a:xfrm>
          <a:prstGeom prst="rect">
            <a:avLst/>
          </a:prstGeom>
          <a:solidFill>
            <a:srgbClr val="D2C6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IN" sz="2400" b="1" dirty="0" smtClean="0"/>
              <a:t>Allows </a:t>
            </a:r>
            <a:r>
              <a:rPr lang="en-IN" sz="2400" b="1" dirty="0"/>
              <a:t>the flexibility of giving exemption from deduction for a specified </a:t>
            </a:r>
            <a:r>
              <a:rPr lang="en-IN" sz="2400" b="1" dirty="0" smtClean="0"/>
              <a:t>month, </a:t>
            </a:r>
            <a:r>
              <a:rPr lang="en-IN" sz="2400" b="1" dirty="0"/>
              <a:t>for a specified employee based on the need</a:t>
            </a:r>
          </a:p>
        </p:txBody>
      </p:sp>
      <p:sp>
        <p:nvSpPr>
          <p:cNvPr id="7" name="Rectangle 6"/>
          <p:cNvSpPr/>
          <p:nvPr/>
        </p:nvSpPr>
        <p:spPr>
          <a:xfrm>
            <a:off x="7526287" y="3305944"/>
            <a:ext cx="7187184" cy="168249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IN" sz="2400" b="1" dirty="0" smtClean="0"/>
              <a:t>Allows </a:t>
            </a:r>
            <a:r>
              <a:rPr lang="en-IN" sz="2400" b="1" dirty="0"/>
              <a:t>multiple types of leans &amp; advances, and employee’s eligibility through the </a:t>
            </a:r>
            <a:r>
              <a:rPr lang="en-IN" sz="2400" b="1" dirty="0" smtClean="0"/>
              <a:t>Employee </a:t>
            </a:r>
            <a:r>
              <a:rPr lang="en-IN" sz="2400" b="1" dirty="0"/>
              <a:t>B</a:t>
            </a:r>
            <a:r>
              <a:rPr lang="en-IN" sz="2400" b="1" dirty="0" smtClean="0"/>
              <a:t>enefit </a:t>
            </a:r>
            <a:r>
              <a:rPr lang="en-IN" sz="2400" b="1" dirty="0"/>
              <a:t>S</a:t>
            </a:r>
            <a:r>
              <a:rPr lang="en-IN" sz="2400" b="1" dirty="0" smtClean="0"/>
              <a:t>creen</a:t>
            </a:r>
            <a:endParaRPr lang="en-IN" sz="2400" b="1" dirty="0"/>
          </a:p>
        </p:txBody>
      </p:sp>
      <p:sp>
        <p:nvSpPr>
          <p:cNvPr id="8" name="Rectangle 7"/>
          <p:cNvSpPr/>
          <p:nvPr/>
        </p:nvSpPr>
        <p:spPr>
          <a:xfrm>
            <a:off x="3579539" y="6859116"/>
            <a:ext cx="7187184" cy="168249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IN" sz="2400" b="1" dirty="0" smtClean="0"/>
              <a:t>Allows </a:t>
            </a:r>
            <a:r>
              <a:rPr lang="en-IN" sz="2400" b="1" dirty="0"/>
              <a:t>repayment of the advance payment in bulk at the discreet decision of the employee</a:t>
            </a:r>
          </a:p>
        </p:txBody>
      </p:sp>
    </p:spTree>
  </p:cSld>
  <p:clrMapOvr>
    <a:masterClrMapping/>
  </p:clrMapOvr>
  <p:transition>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sz="4950" dirty="0" smtClean="0"/>
              <a:t>Loan Management</a:t>
            </a:r>
            <a:endParaRPr lang="en-US" sz="4950" dirty="0"/>
          </a:p>
        </p:txBody>
      </p:sp>
      <p:sp>
        <p:nvSpPr>
          <p:cNvPr id="3" name="Rectangle 2"/>
          <p:cNvSpPr/>
          <p:nvPr/>
        </p:nvSpPr>
        <p:spPr>
          <a:xfrm>
            <a:off x="1131301" y="4213851"/>
            <a:ext cx="3960000" cy="483185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itchFamily="34" charset="0"/>
              <a:buChar char="•"/>
            </a:pPr>
            <a:r>
              <a:rPr lang="en-IN" sz="2400" b="1" dirty="0"/>
              <a:t>Loan type will allow user to create various loan types in the </a:t>
            </a:r>
            <a:r>
              <a:rPr lang="en-IN" sz="2400" b="1" dirty="0" smtClean="0"/>
              <a:t>organization </a:t>
            </a:r>
          </a:p>
          <a:p>
            <a:pPr marL="342900" indent="-342900">
              <a:buFont typeface="Arial" pitchFamily="34" charset="0"/>
              <a:buChar char="•"/>
            </a:pPr>
            <a:endParaRPr lang="en-US" sz="2400" b="1" dirty="0" smtClean="0"/>
          </a:p>
          <a:p>
            <a:endParaRPr lang="en-IN" sz="2400" b="1" dirty="0"/>
          </a:p>
          <a:p>
            <a:pPr marL="342900" indent="-342900">
              <a:buFont typeface="Arial" pitchFamily="34" charset="0"/>
              <a:buChar char="•"/>
            </a:pPr>
            <a:r>
              <a:rPr lang="en-IN" sz="2400" b="1" dirty="0" smtClean="0"/>
              <a:t>Loan </a:t>
            </a:r>
            <a:r>
              <a:rPr lang="en-IN" sz="2400" b="1" dirty="0"/>
              <a:t>Application will be raised by the employee to the management as a request for </a:t>
            </a:r>
            <a:r>
              <a:rPr lang="en-IN" sz="2400" b="1" dirty="0" smtClean="0"/>
              <a:t>loan</a:t>
            </a:r>
            <a:endParaRPr lang="en-IN" sz="2400" b="1" dirty="0"/>
          </a:p>
        </p:txBody>
      </p:sp>
      <p:sp>
        <p:nvSpPr>
          <p:cNvPr id="4" name="Rectangle 3"/>
          <p:cNvSpPr/>
          <p:nvPr/>
        </p:nvSpPr>
        <p:spPr>
          <a:xfrm>
            <a:off x="5204855" y="4213851"/>
            <a:ext cx="3960000" cy="48312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2400" b="1" dirty="0" smtClean="0"/>
          </a:p>
          <a:p>
            <a:endParaRPr lang="en-IN" sz="2400" b="1" dirty="0"/>
          </a:p>
          <a:p>
            <a:pPr marL="342900" indent="-342900">
              <a:buFont typeface="Arial" pitchFamily="34" charset="0"/>
              <a:buChar char="•"/>
            </a:pPr>
            <a:r>
              <a:rPr lang="en-IN" sz="2400" b="1" dirty="0" smtClean="0"/>
              <a:t>All </a:t>
            </a:r>
            <a:r>
              <a:rPr lang="en-IN" sz="2400" b="1" dirty="0"/>
              <a:t>requested Loan Applications will be shown in this screen user can approve or reject a particular loan </a:t>
            </a:r>
            <a:r>
              <a:rPr lang="en-IN" sz="2400" b="1" dirty="0" smtClean="0"/>
              <a:t>application</a:t>
            </a:r>
          </a:p>
          <a:p>
            <a:pPr marL="342900" indent="-342900">
              <a:buFont typeface="Arial" pitchFamily="34" charset="0"/>
              <a:buChar char="•"/>
            </a:pPr>
            <a:endParaRPr lang="en-IN" sz="2400" b="1" dirty="0" smtClean="0"/>
          </a:p>
          <a:p>
            <a:pPr marL="342900" indent="-342900">
              <a:buFont typeface="Arial" pitchFamily="34" charset="0"/>
              <a:buChar char="•"/>
            </a:pPr>
            <a:r>
              <a:rPr lang="en-IN" sz="2400" b="1" dirty="0" smtClean="0"/>
              <a:t>Separate </a:t>
            </a:r>
            <a:r>
              <a:rPr lang="en-IN" sz="2400" b="1" dirty="0"/>
              <a:t>loan payment against an approved loan application is recorded in this </a:t>
            </a:r>
            <a:r>
              <a:rPr lang="en-IN" sz="2400" b="1" dirty="0" smtClean="0"/>
              <a:t>screen</a:t>
            </a:r>
            <a:endParaRPr lang="en-IN" sz="2400" b="1" dirty="0"/>
          </a:p>
          <a:p>
            <a:r>
              <a:rPr lang="en-IN" sz="2400" b="1" dirty="0"/>
              <a:t> </a:t>
            </a:r>
          </a:p>
          <a:p>
            <a:endParaRPr lang="en-IN" sz="2400" b="1" dirty="0"/>
          </a:p>
        </p:txBody>
      </p:sp>
      <p:sp>
        <p:nvSpPr>
          <p:cNvPr id="5" name="Rectangle 4"/>
          <p:cNvSpPr/>
          <p:nvPr/>
        </p:nvSpPr>
        <p:spPr>
          <a:xfrm>
            <a:off x="13358846" y="4195455"/>
            <a:ext cx="3960000" cy="48312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1" indent="-342900">
              <a:buFont typeface="Arial" pitchFamily="34" charset="0"/>
              <a:buChar char="•"/>
            </a:pPr>
            <a:endParaRPr lang="en-US" sz="2400" b="1" dirty="0" smtClean="0"/>
          </a:p>
          <a:p>
            <a:pPr marL="342900" lvl="1" indent="-342900">
              <a:buFont typeface="Arial" pitchFamily="34" charset="0"/>
              <a:buChar char="•"/>
            </a:pPr>
            <a:endParaRPr lang="en-US" sz="2400" b="1" dirty="0"/>
          </a:p>
          <a:p>
            <a:pPr marL="342900" lvl="1" indent="-342900">
              <a:buFont typeface="Arial" pitchFamily="34" charset="0"/>
              <a:buChar char="•"/>
            </a:pPr>
            <a:r>
              <a:rPr lang="en-US" sz="2400" b="1" dirty="0" smtClean="0"/>
              <a:t>Loan processing from start to end with EMI start and end date is automated here</a:t>
            </a:r>
          </a:p>
          <a:p>
            <a:pPr marL="342900" lvl="1" indent="-342900">
              <a:buFont typeface="Arial" pitchFamily="34" charset="0"/>
              <a:buChar char="•"/>
            </a:pPr>
            <a:endParaRPr lang="en-US" sz="2400" b="1" dirty="0" smtClean="0"/>
          </a:p>
          <a:p>
            <a:pPr marL="342900" lvl="1" indent="-342900">
              <a:buFont typeface="Arial" pitchFamily="34" charset="0"/>
              <a:buChar char="•"/>
            </a:pPr>
            <a:r>
              <a:rPr lang="en-US" sz="2400" b="1" dirty="0"/>
              <a:t>Loan installment details </a:t>
            </a:r>
            <a:r>
              <a:rPr lang="en-US" sz="2400" b="1" dirty="0" smtClean="0"/>
              <a:t>can </a:t>
            </a:r>
            <a:r>
              <a:rPr lang="en-US" sz="2400" b="1" dirty="0"/>
              <a:t>be tracked EMI wise with date</a:t>
            </a:r>
            <a:endParaRPr lang="en-IN" sz="2400" b="1" dirty="0"/>
          </a:p>
          <a:p>
            <a:pPr marL="342900" lvl="1" indent="-342900">
              <a:buFont typeface="Arial" pitchFamily="34" charset="0"/>
              <a:buChar char="•"/>
            </a:pPr>
            <a:endParaRPr lang="en-US" sz="2400" b="1" dirty="0" smtClean="0"/>
          </a:p>
          <a:p>
            <a:pPr marL="342900" lvl="1" indent="-342900">
              <a:buFont typeface="Arial" pitchFamily="34" charset="0"/>
              <a:buChar char="•"/>
            </a:pPr>
            <a:endParaRPr lang="en-US" sz="2400" b="1" dirty="0"/>
          </a:p>
          <a:p>
            <a:pPr marL="342900" lvl="1" indent="-342900">
              <a:buFont typeface="Arial" pitchFamily="34" charset="0"/>
              <a:buChar char="•"/>
            </a:pPr>
            <a:endParaRPr lang="en-US" sz="2400" b="1" dirty="0" smtClean="0"/>
          </a:p>
          <a:p>
            <a:pPr marL="0" lvl="1"/>
            <a:endParaRPr lang="en-US" sz="2400" b="1" dirty="0" smtClean="0"/>
          </a:p>
          <a:p>
            <a:pPr marL="0" lvl="1"/>
            <a:r>
              <a:rPr lang="en-US" sz="2400" b="1" dirty="0" smtClean="0"/>
              <a:t> </a:t>
            </a:r>
          </a:p>
        </p:txBody>
      </p:sp>
      <p:sp>
        <p:nvSpPr>
          <p:cNvPr id="8" name="Rectangle 7">
            <a:hlinkClick r:id="rId2" action="ppaction://hlinksldjump"/>
          </p:cNvPr>
          <p:cNvSpPr/>
          <p:nvPr/>
        </p:nvSpPr>
        <p:spPr>
          <a:xfrm>
            <a:off x="1150351" y="2987439"/>
            <a:ext cx="3960000" cy="110767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ctr">
              <a:buFont typeface="Wingdings" pitchFamily="2" charset="2"/>
              <a:buChar char="v"/>
            </a:pPr>
            <a:r>
              <a:rPr lang="en-IN" sz="2400" b="1" dirty="0"/>
              <a:t>Loan </a:t>
            </a:r>
            <a:r>
              <a:rPr lang="en-IN" sz="2400" b="1" dirty="0" smtClean="0"/>
              <a:t>Types </a:t>
            </a:r>
            <a:endParaRPr lang="en-IN" sz="2400" b="1" dirty="0"/>
          </a:p>
          <a:p>
            <a:pPr marL="342900" lvl="0" indent="-342900" algn="ctr">
              <a:buFont typeface="Wingdings" pitchFamily="2" charset="2"/>
              <a:buChar char="v"/>
            </a:pPr>
            <a:r>
              <a:rPr lang="en-IN" sz="2400" b="1" dirty="0" smtClean="0"/>
              <a:t>Loan Application</a:t>
            </a:r>
            <a:endParaRPr lang="en-IN" sz="2400" b="1" dirty="0"/>
          </a:p>
        </p:txBody>
      </p:sp>
      <p:sp>
        <p:nvSpPr>
          <p:cNvPr id="10" name="Rectangle 9">
            <a:hlinkClick r:id="rId2" action="ppaction://hlinksldjump"/>
          </p:cNvPr>
          <p:cNvSpPr/>
          <p:nvPr/>
        </p:nvSpPr>
        <p:spPr>
          <a:xfrm>
            <a:off x="5223905" y="2984028"/>
            <a:ext cx="3960000" cy="11088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ctr">
              <a:buFont typeface="Wingdings" pitchFamily="2" charset="2"/>
              <a:buChar char="v"/>
            </a:pPr>
            <a:r>
              <a:rPr lang="en-IN" sz="2400" b="1" dirty="0" smtClean="0"/>
              <a:t>Loan Approval</a:t>
            </a:r>
          </a:p>
          <a:p>
            <a:pPr marL="342900" lvl="0" indent="-342900" algn="ctr">
              <a:buFont typeface="Wingdings" pitchFamily="2" charset="2"/>
              <a:buChar char="v"/>
            </a:pPr>
            <a:r>
              <a:rPr lang="en-IN" sz="2400" b="1" dirty="0" smtClean="0"/>
              <a:t>Loan </a:t>
            </a:r>
            <a:r>
              <a:rPr lang="en-IN" sz="2400" b="1" dirty="0"/>
              <a:t>Payment</a:t>
            </a:r>
          </a:p>
        </p:txBody>
      </p:sp>
      <p:sp>
        <p:nvSpPr>
          <p:cNvPr id="12" name="Rectangle 11">
            <a:hlinkClick r:id="rId2" action="ppaction://hlinksldjump"/>
          </p:cNvPr>
          <p:cNvSpPr/>
          <p:nvPr/>
        </p:nvSpPr>
        <p:spPr>
          <a:xfrm>
            <a:off x="9294755" y="2996617"/>
            <a:ext cx="3960000" cy="110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ctr">
              <a:buFont typeface="Wingdings" pitchFamily="2" charset="2"/>
              <a:buChar char="v"/>
            </a:pPr>
            <a:r>
              <a:rPr lang="en-IN" sz="2400" b="1" dirty="0"/>
              <a:t>Loan </a:t>
            </a:r>
            <a:r>
              <a:rPr lang="en-IN" sz="2400" b="1" dirty="0" smtClean="0"/>
              <a:t>Repayment</a:t>
            </a:r>
          </a:p>
          <a:p>
            <a:pPr marL="342900" lvl="0" indent="-342900" algn="ctr">
              <a:buFont typeface="Wingdings" pitchFamily="2" charset="2"/>
              <a:buChar char="v"/>
            </a:pPr>
            <a:r>
              <a:rPr lang="en-US" sz="2400" b="1" dirty="0" smtClean="0"/>
              <a:t>Loan Request </a:t>
            </a:r>
            <a:endParaRPr lang="en-IN" sz="2400" b="1" dirty="0"/>
          </a:p>
        </p:txBody>
      </p:sp>
      <p:sp>
        <p:nvSpPr>
          <p:cNvPr id="13" name="Rectangle 12">
            <a:hlinkClick r:id="rId2" action="ppaction://hlinksldjump"/>
          </p:cNvPr>
          <p:cNvSpPr/>
          <p:nvPr/>
        </p:nvSpPr>
        <p:spPr>
          <a:xfrm>
            <a:off x="13377896" y="2989306"/>
            <a:ext cx="3960000" cy="11088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ctr">
              <a:buFont typeface="Wingdings" pitchFamily="2" charset="2"/>
              <a:buChar char="v"/>
            </a:pPr>
            <a:endParaRPr lang="en-US" sz="2400" b="1" dirty="0" smtClean="0"/>
          </a:p>
          <a:p>
            <a:pPr marL="342900" lvl="0" indent="-342900" algn="ctr">
              <a:buFont typeface="Wingdings" pitchFamily="2" charset="2"/>
              <a:buChar char="v"/>
            </a:pPr>
            <a:r>
              <a:rPr lang="en-US" sz="2400" b="1" dirty="0" smtClean="0"/>
              <a:t>Loan Processing</a:t>
            </a:r>
            <a:endParaRPr lang="en-IN" sz="2400" b="1" dirty="0" smtClean="0"/>
          </a:p>
          <a:p>
            <a:pPr marL="342900" lvl="0" indent="-342900" algn="ctr">
              <a:buFont typeface="Wingdings" pitchFamily="2" charset="2"/>
              <a:buChar char="v"/>
            </a:pPr>
            <a:r>
              <a:rPr lang="en-IN" sz="2400" b="1" dirty="0" smtClean="0"/>
              <a:t>Loan </a:t>
            </a:r>
            <a:r>
              <a:rPr lang="en-IN" sz="2400" b="1" dirty="0"/>
              <a:t>Instalment Details</a:t>
            </a:r>
          </a:p>
          <a:p>
            <a:pPr marL="342900" indent="-342900" algn="ctr">
              <a:buFont typeface="Wingdings" pitchFamily="2" charset="2"/>
              <a:buChar char="v"/>
            </a:pPr>
            <a:endParaRPr lang="en-US" sz="2400" b="1" dirty="0"/>
          </a:p>
        </p:txBody>
      </p:sp>
      <p:sp>
        <p:nvSpPr>
          <p:cNvPr id="14" name="Rectangle 13"/>
          <p:cNvSpPr/>
          <p:nvPr/>
        </p:nvSpPr>
        <p:spPr>
          <a:xfrm>
            <a:off x="9275705" y="4214505"/>
            <a:ext cx="3960000" cy="4831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2400" b="1" dirty="0" smtClean="0"/>
          </a:p>
          <a:p>
            <a:endParaRPr lang="en-IN" sz="2400" b="1" dirty="0"/>
          </a:p>
          <a:p>
            <a:endParaRPr lang="en-IN" sz="2400" b="1" dirty="0" smtClean="0"/>
          </a:p>
          <a:p>
            <a:endParaRPr lang="en-IN" sz="2400" b="1" dirty="0"/>
          </a:p>
          <a:p>
            <a:endParaRPr lang="en-IN" sz="2400" b="1" dirty="0" smtClean="0"/>
          </a:p>
          <a:p>
            <a:endParaRPr lang="en-IN" sz="2400" b="1" dirty="0"/>
          </a:p>
          <a:p>
            <a:endParaRPr lang="en-IN" sz="2400" b="1" dirty="0" smtClean="0"/>
          </a:p>
          <a:p>
            <a:pPr marL="342900" indent="-342900">
              <a:buFont typeface="Arial" pitchFamily="34" charset="0"/>
              <a:buChar char="•"/>
            </a:pPr>
            <a:r>
              <a:rPr lang="en-IN" sz="2400" b="1" dirty="0" smtClean="0"/>
              <a:t>If </a:t>
            </a:r>
            <a:r>
              <a:rPr lang="en-IN" sz="2400" b="1" dirty="0"/>
              <a:t>an employee repays loan amount to the company that will be recorded and posted in </a:t>
            </a:r>
            <a:r>
              <a:rPr lang="en-IN" sz="2400" b="1" dirty="0" smtClean="0"/>
              <a:t>loan repayment screen</a:t>
            </a:r>
          </a:p>
          <a:p>
            <a:endParaRPr lang="en-IN" sz="2400" b="1" dirty="0"/>
          </a:p>
          <a:p>
            <a:pPr marL="342900" indent="-342900">
              <a:buFont typeface="Arial" pitchFamily="34" charset="0"/>
              <a:buChar char="•"/>
            </a:pPr>
            <a:r>
              <a:rPr lang="en-IN" sz="2400" b="1" dirty="0"/>
              <a:t>List of loan requests are available in loan request module </a:t>
            </a:r>
          </a:p>
          <a:p>
            <a:pPr marL="342900" indent="-342900">
              <a:buFont typeface="Arial" pitchFamily="34" charset="0"/>
              <a:buChar char="•"/>
            </a:pPr>
            <a:endParaRPr lang="en-IN" sz="2400" b="1" dirty="0"/>
          </a:p>
          <a:p>
            <a:endParaRPr lang="en-IN" sz="2400" b="1" dirty="0" smtClean="0"/>
          </a:p>
          <a:p>
            <a:endParaRPr lang="en-US" sz="2400" b="1" dirty="0"/>
          </a:p>
          <a:p>
            <a:endParaRPr lang="en-US" sz="2400" b="1" dirty="0" smtClean="0"/>
          </a:p>
          <a:p>
            <a:endParaRPr lang="en-US" sz="2400" b="1" dirty="0"/>
          </a:p>
          <a:p>
            <a:endParaRPr lang="en-US" sz="2400" b="1" dirty="0" smtClean="0"/>
          </a:p>
          <a:p>
            <a:endParaRPr lang="en-US" sz="2400" b="1" dirty="0"/>
          </a:p>
          <a:p>
            <a:endParaRPr lang="en-US" sz="2400" b="1" dirty="0" smtClean="0"/>
          </a:p>
          <a:p>
            <a:endParaRPr lang="en-IN" sz="2400" b="1" dirty="0" smtClean="0"/>
          </a:p>
        </p:txBody>
      </p:sp>
    </p:spTree>
  </p:cSld>
  <p:clrMapOvr>
    <a:masterClrMapping/>
  </p:clrMapOvr>
  <p:transition>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p:cNvSpPr>
            <a:spLocks noGrp="1"/>
          </p:cNvSpPr>
          <p:nvPr/>
        </p:nvSpPr>
        <p:spPr>
          <a:xfrm>
            <a:off x="884330" y="1373723"/>
            <a:ext cx="16727876" cy="685572"/>
          </a:xfrm>
          <a:prstGeom prst="rect">
            <a:avLst/>
          </a:prstGeom>
        </p:spPr>
        <p:txBody>
          <a:bodyPr vert="horz" wrap="square" lIns="0" tIns="0" rIns="0" bIns="0" rtlCol="0" anchor="t">
            <a:spAutoFit/>
          </a:bodyPr>
          <a:lstStyle>
            <a:lvl1pPr algn="l" defTabSz="1371089" rtl="0" eaLnBrk="1" latinLnBrk="0" hangingPunct="1">
              <a:lnSpc>
                <a:spcPct val="90000"/>
              </a:lnSpc>
              <a:spcBef>
                <a:spcPct val="0"/>
              </a:spcBef>
              <a:buNone/>
              <a:defRPr lang="en-US" sz="4950" b="0" kern="1200" cap="none" spc="-100" baseline="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en-US" dirty="0" smtClean="0"/>
              <a:t>Industries Served</a:t>
            </a:r>
            <a:endParaRPr lang="en-US" dirty="0">
              <a:gradFill flip="none" rotWithShape="1">
                <a:gsLst>
                  <a:gs pos="0">
                    <a:schemeClr val="accent2"/>
                  </a:gs>
                  <a:gs pos="100000">
                    <a:schemeClr val="accent2"/>
                  </a:gs>
                </a:gsLst>
                <a:lin ang="5400000" scaled="0"/>
                <a:tileRect/>
              </a:gradFill>
              <a:latin typeface="+mn-lt"/>
            </a:endParaRPr>
          </a:p>
        </p:txBody>
      </p:sp>
      <p:sp>
        <p:nvSpPr>
          <p:cNvPr id="23" name="Rectangle 22"/>
          <p:cNvSpPr/>
          <p:nvPr/>
        </p:nvSpPr>
        <p:spPr bwMode="auto">
          <a:xfrm>
            <a:off x="1102898" y="2360139"/>
            <a:ext cx="2285406" cy="1837114"/>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smtClean="0">
                <a:solidFill>
                  <a:srgbClr val="FFFFFF"/>
                </a:solidFill>
                <a:ea typeface="Segoe UI" pitchFamily="34" charset="0"/>
                <a:cs typeface="Segoe UI" pitchFamily="34" charset="0"/>
              </a:rPr>
              <a:t>Construction</a:t>
            </a:r>
            <a:endParaRPr lang="en-IN" sz="2400" b="1" dirty="0">
              <a:solidFill>
                <a:srgbClr val="FFFFFF"/>
              </a:solidFill>
              <a:ea typeface="Segoe UI" pitchFamily="34" charset="0"/>
              <a:cs typeface="Segoe UI" pitchFamily="34" charset="0"/>
            </a:endParaRPr>
          </a:p>
        </p:txBody>
      </p:sp>
      <p:sp>
        <p:nvSpPr>
          <p:cNvPr id="24" name="Rectangle 23"/>
          <p:cNvSpPr/>
          <p:nvPr/>
        </p:nvSpPr>
        <p:spPr bwMode="auto">
          <a:xfrm>
            <a:off x="3487394" y="2360139"/>
            <a:ext cx="2285406" cy="1854390"/>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ea typeface="Segoe UI" pitchFamily="34" charset="0"/>
                <a:cs typeface="Segoe UI" pitchFamily="34" charset="0"/>
              </a:rPr>
              <a:t>Project Services</a:t>
            </a:r>
            <a:endParaRPr lang="en-US" sz="2400" b="1" dirty="0">
              <a:solidFill>
                <a:srgbClr val="FFFFFF"/>
              </a:solidFill>
              <a:ea typeface="Segoe UI" pitchFamily="34" charset="0"/>
              <a:cs typeface="Segoe UI" pitchFamily="34" charset="0"/>
            </a:endParaRPr>
          </a:p>
        </p:txBody>
      </p:sp>
      <p:sp>
        <p:nvSpPr>
          <p:cNvPr id="25" name="Rectangle 24"/>
          <p:cNvSpPr/>
          <p:nvPr/>
        </p:nvSpPr>
        <p:spPr bwMode="auto">
          <a:xfrm>
            <a:off x="1131488" y="4299647"/>
            <a:ext cx="2237765" cy="1853715"/>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smtClean="0">
                <a:solidFill>
                  <a:srgbClr val="FFFFFF"/>
                </a:solidFill>
                <a:ea typeface="Segoe UI" pitchFamily="34" charset="0"/>
                <a:cs typeface="Segoe UI" pitchFamily="34" charset="0"/>
              </a:rPr>
              <a:t>Marine</a:t>
            </a:r>
            <a:endParaRPr lang="en-IN" sz="2400" b="1" dirty="0">
              <a:solidFill>
                <a:srgbClr val="FFFFFF"/>
              </a:solidFill>
              <a:ea typeface="Segoe UI" pitchFamily="34" charset="0"/>
              <a:cs typeface="Segoe UI" pitchFamily="34" charset="0"/>
            </a:endParaRPr>
          </a:p>
        </p:txBody>
      </p:sp>
      <p:sp>
        <p:nvSpPr>
          <p:cNvPr id="26" name="Rectangle 25"/>
          <p:cNvSpPr/>
          <p:nvPr/>
        </p:nvSpPr>
        <p:spPr bwMode="auto">
          <a:xfrm>
            <a:off x="3487394" y="4322918"/>
            <a:ext cx="2285406" cy="1849493"/>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t>Oil &amp; Gas</a:t>
            </a:r>
            <a:endParaRPr lang="en-US" sz="2400" b="1" dirty="0"/>
          </a:p>
        </p:txBody>
      </p:sp>
      <p:sp>
        <p:nvSpPr>
          <p:cNvPr id="27" name="Rectangle 26"/>
          <p:cNvSpPr/>
          <p:nvPr/>
        </p:nvSpPr>
        <p:spPr bwMode="auto">
          <a:xfrm>
            <a:off x="1131485" y="6263964"/>
            <a:ext cx="2237768" cy="1816293"/>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t>Manufacturing</a:t>
            </a:r>
            <a:endParaRPr lang="en-US" sz="2400" b="1" dirty="0"/>
          </a:p>
        </p:txBody>
      </p:sp>
      <p:sp>
        <p:nvSpPr>
          <p:cNvPr id="28" name="Rectangle 27"/>
          <p:cNvSpPr/>
          <p:nvPr/>
        </p:nvSpPr>
        <p:spPr bwMode="auto">
          <a:xfrm>
            <a:off x="3487394" y="6283015"/>
            <a:ext cx="2285406" cy="1816292"/>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ea typeface="Segoe UI" pitchFamily="34" charset="0"/>
                <a:cs typeface="Segoe UI" pitchFamily="34" charset="0"/>
              </a:rPr>
              <a:t>Real Estate</a:t>
            </a:r>
            <a:endParaRPr lang="en-US" sz="2400" b="1" dirty="0">
              <a:solidFill>
                <a:srgbClr val="FFFFFF"/>
              </a:solidFill>
              <a:ea typeface="Segoe UI" pitchFamily="34" charset="0"/>
              <a:cs typeface="Segoe UI" pitchFamily="34" charset="0"/>
            </a:endParaRPr>
          </a:p>
        </p:txBody>
      </p:sp>
      <p:sp>
        <p:nvSpPr>
          <p:cNvPr id="31" name="Rectangle 30"/>
          <p:cNvSpPr/>
          <p:nvPr/>
        </p:nvSpPr>
        <p:spPr bwMode="auto">
          <a:xfrm>
            <a:off x="1131488" y="8191110"/>
            <a:ext cx="2237768" cy="1816293"/>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t>Trade &amp; Logistics</a:t>
            </a:r>
            <a:endParaRPr lang="en-US" sz="2400" b="1" dirty="0"/>
          </a:p>
        </p:txBody>
      </p:sp>
      <p:sp>
        <p:nvSpPr>
          <p:cNvPr id="32" name="Rectangle 31"/>
          <p:cNvSpPr/>
          <p:nvPr/>
        </p:nvSpPr>
        <p:spPr bwMode="auto">
          <a:xfrm>
            <a:off x="3487397" y="8210161"/>
            <a:ext cx="2285406" cy="1816292"/>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ea typeface="Segoe UI" pitchFamily="34" charset="0"/>
                <a:cs typeface="Segoe UI" pitchFamily="34" charset="0"/>
              </a:rPr>
              <a:t>Retail</a:t>
            </a:r>
            <a:endParaRPr lang="en-US" sz="2400" b="1" dirty="0">
              <a:solidFill>
                <a:srgbClr val="FFFFFF"/>
              </a:solidFill>
              <a:ea typeface="Segoe UI" pitchFamily="34" charset="0"/>
              <a:cs typeface="Segoe UI" pitchFamily="34" charset="0"/>
            </a:endParaRPr>
          </a:p>
        </p:txBody>
      </p:sp>
      <p:sp>
        <p:nvSpPr>
          <p:cNvPr id="13" name="Rectangle 12"/>
          <p:cNvSpPr/>
          <p:nvPr/>
        </p:nvSpPr>
        <p:spPr bwMode="auto">
          <a:xfrm>
            <a:off x="13125711" y="2355466"/>
            <a:ext cx="2285406" cy="1837114"/>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smtClean="0">
                <a:solidFill>
                  <a:srgbClr val="FFFFFF"/>
                </a:solidFill>
                <a:ea typeface="Segoe UI" pitchFamily="34" charset="0"/>
                <a:cs typeface="Segoe UI" pitchFamily="34" charset="0"/>
              </a:rPr>
              <a:t>Aviation</a:t>
            </a:r>
          </a:p>
        </p:txBody>
      </p:sp>
      <p:sp>
        <p:nvSpPr>
          <p:cNvPr id="14" name="Rectangle 13"/>
          <p:cNvSpPr/>
          <p:nvPr/>
        </p:nvSpPr>
        <p:spPr bwMode="auto">
          <a:xfrm>
            <a:off x="15548307" y="2355466"/>
            <a:ext cx="2285406" cy="1854390"/>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ea typeface="Segoe UI" pitchFamily="34" charset="0"/>
                <a:cs typeface="Segoe UI" pitchFamily="34" charset="0"/>
              </a:rPr>
              <a:t>Automotive</a:t>
            </a:r>
            <a:endParaRPr lang="en-US" sz="2400" b="1" dirty="0">
              <a:solidFill>
                <a:srgbClr val="FFFFFF"/>
              </a:solidFill>
              <a:ea typeface="Segoe UI" pitchFamily="34" charset="0"/>
              <a:cs typeface="Segoe UI" pitchFamily="34" charset="0"/>
            </a:endParaRPr>
          </a:p>
        </p:txBody>
      </p:sp>
      <p:sp>
        <p:nvSpPr>
          <p:cNvPr id="15" name="Rectangle 14"/>
          <p:cNvSpPr/>
          <p:nvPr/>
        </p:nvSpPr>
        <p:spPr bwMode="auto">
          <a:xfrm>
            <a:off x="13116201" y="4314024"/>
            <a:ext cx="2237765" cy="1853715"/>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smtClean="0">
                <a:solidFill>
                  <a:srgbClr val="FFFFFF"/>
                </a:solidFill>
                <a:ea typeface="Segoe UI" pitchFamily="34" charset="0"/>
                <a:cs typeface="Segoe UI" pitchFamily="34" charset="0"/>
              </a:rPr>
              <a:t>Insurance</a:t>
            </a:r>
            <a:endParaRPr lang="en-IN" sz="2400" b="1" dirty="0">
              <a:solidFill>
                <a:srgbClr val="FFFFFF"/>
              </a:solidFill>
              <a:ea typeface="Segoe UI" pitchFamily="34" charset="0"/>
              <a:cs typeface="Segoe UI" pitchFamily="34" charset="0"/>
            </a:endParaRPr>
          </a:p>
        </p:txBody>
      </p:sp>
      <p:sp>
        <p:nvSpPr>
          <p:cNvPr id="16" name="Rectangle 15"/>
          <p:cNvSpPr/>
          <p:nvPr/>
        </p:nvSpPr>
        <p:spPr bwMode="auto">
          <a:xfrm>
            <a:off x="15529257" y="4318245"/>
            <a:ext cx="2285406" cy="1849493"/>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t>Banking</a:t>
            </a:r>
            <a:endParaRPr lang="en-US" sz="2400" b="1" dirty="0"/>
          </a:p>
        </p:txBody>
      </p:sp>
      <p:sp>
        <p:nvSpPr>
          <p:cNvPr id="17" name="Rectangle 16"/>
          <p:cNvSpPr/>
          <p:nvPr/>
        </p:nvSpPr>
        <p:spPr bwMode="auto">
          <a:xfrm>
            <a:off x="13116198" y="6278341"/>
            <a:ext cx="2237768" cy="1816293"/>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t>Health &amp; Fitness</a:t>
            </a:r>
            <a:endParaRPr lang="en-US" sz="2400" b="1" dirty="0"/>
          </a:p>
        </p:txBody>
      </p:sp>
      <p:sp>
        <p:nvSpPr>
          <p:cNvPr id="19" name="Rectangle 18"/>
          <p:cNvSpPr/>
          <p:nvPr/>
        </p:nvSpPr>
        <p:spPr bwMode="auto">
          <a:xfrm>
            <a:off x="15529257" y="6278342"/>
            <a:ext cx="2285406" cy="1816292"/>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ea typeface="Segoe UI" pitchFamily="34" charset="0"/>
                <a:cs typeface="Segoe UI" pitchFamily="34" charset="0"/>
              </a:rPr>
              <a:t>Transportation</a:t>
            </a:r>
            <a:endParaRPr lang="en-US" sz="2400" b="1" dirty="0">
              <a:solidFill>
                <a:srgbClr val="FFFFFF"/>
              </a:solidFill>
              <a:ea typeface="Segoe UI" pitchFamily="34" charset="0"/>
              <a:cs typeface="Segoe UI" pitchFamily="34" charset="0"/>
            </a:endParaRPr>
          </a:p>
        </p:txBody>
      </p:sp>
      <p:sp>
        <p:nvSpPr>
          <p:cNvPr id="20" name="Rectangle 19"/>
          <p:cNvSpPr/>
          <p:nvPr/>
        </p:nvSpPr>
        <p:spPr bwMode="auto">
          <a:xfrm>
            <a:off x="13116201" y="8205487"/>
            <a:ext cx="2237768" cy="1816293"/>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t>Equipment Rental</a:t>
            </a:r>
            <a:endParaRPr lang="en-US" sz="2400" b="1" dirty="0"/>
          </a:p>
        </p:txBody>
      </p:sp>
      <p:sp>
        <p:nvSpPr>
          <p:cNvPr id="21" name="Rectangle 20"/>
          <p:cNvSpPr/>
          <p:nvPr/>
        </p:nvSpPr>
        <p:spPr bwMode="auto">
          <a:xfrm>
            <a:off x="15529260" y="8205488"/>
            <a:ext cx="2285406" cy="1816292"/>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ea typeface="Segoe UI" pitchFamily="34" charset="0"/>
                <a:cs typeface="Segoe UI" pitchFamily="34" charset="0"/>
              </a:rPr>
              <a:t>Telecom</a:t>
            </a:r>
            <a:endParaRPr lang="en-US" sz="2400" b="1" dirty="0">
              <a:solidFill>
                <a:srgbClr val="FFFFFF"/>
              </a:solidFill>
              <a:ea typeface="Segoe UI" pitchFamily="34" charset="0"/>
              <a:cs typeface="Segoe UI" pitchFamily="34" charset="0"/>
            </a:endParaRPr>
          </a:p>
        </p:txBody>
      </p:sp>
      <p:sp>
        <p:nvSpPr>
          <p:cNvPr id="22" name="Rectangle 21"/>
          <p:cNvSpPr/>
          <p:nvPr/>
        </p:nvSpPr>
        <p:spPr bwMode="auto">
          <a:xfrm>
            <a:off x="5906150" y="2355466"/>
            <a:ext cx="2285406" cy="1837114"/>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smtClean="0">
                <a:solidFill>
                  <a:srgbClr val="FFFFFF"/>
                </a:solidFill>
                <a:ea typeface="Segoe UI" pitchFamily="34" charset="0"/>
                <a:cs typeface="Segoe UI" pitchFamily="34" charset="0"/>
              </a:rPr>
              <a:t>Facility Management</a:t>
            </a:r>
            <a:endParaRPr lang="en-IN" sz="2400" b="1" dirty="0">
              <a:solidFill>
                <a:srgbClr val="FFFFFF"/>
              </a:solidFill>
              <a:ea typeface="Segoe UI" pitchFamily="34" charset="0"/>
              <a:cs typeface="Segoe UI" pitchFamily="34" charset="0"/>
            </a:endParaRPr>
          </a:p>
        </p:txBody>
      </p:sp>
      <p:sp>
        <p:nvSpPr>
          <p:cNvPr id="29" name="Rectangle 28"/>
          <p:cNvSpPr/>
          <p:nvPr/>
        </p:nvSpPr>
        <p:spPr bwMode="auto">
          <a:xfrm>
            <a:off x="8322101" y="2355466"/>
            <a:ext cx="2285406" cy="1854390"/>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ea typeface="Segoe UI" pitchFamily="34" charset="0"/>
                <a:cs typeface="Segoe UI" pitchFamily="34" charset="0"/>
              </a:rPr>
              <a:t>Food &amp; Beverage</a:t>
            </a:r>
            <a:endParaRPr lang="en-US" sz="2400" b="1" dirty="0">
              <a:solidFill>
                <a:srgbClr val="FFFFFF"/>
              </a:solidFill>
              <a:ea typeface="Segoe UI" pitchFamily="34" charset="0"/>
              <a:cs typeface="Segoe UI" pitchFamily="34" charset="0"/>
            </a:endParaRPr>
          </a:p>
        </p:txBody>
      </p:sp>
      <p:sp>
        <p:nvSpPr>
          <p:cNvPr id="30" name="Rectangle 29"/>
          <p:cNvSpPr/>
          <p:nvPr/>
        </p:nvSpPr>
        <p:spPr bwMode="auto">
          <a:xfrm>
            <a:off x="10728603" y="2357240"/>
            <a:ext cx="2285406" cy="1854390"/>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ea typeface="Segoe UI" pitchFamily="34" charset="0"/>
                <a:cs typeface="Segoe UI" pitchFamily="34" charset="0"/>
              </a:rPr>
              <a:t>Agriculture</a:t>
            </a:r>
            <a:endParaRPr lang="en-US" sz="2400" b="1" dirty="0">
              <a:solidFill>
                <a:srgbClr val="FFFFFF"/>
              </a:solidFill>
              <a:ea typeface="Segoe UI" pitchFamily="34" charset="0"/>
              <a:cs typeface="Segoe UI" pitchFamily="34" charset="0"/>
            </a:endParaRPr>
          </a:p>
        </p:txBody>
      </p:sp>
      <p:grpSp>
        <p:nvGrpSpPr>
          <p:cNvPr id="5" name="Group 4"/>
          <p:cNvGrpSpPr/>
          <p:nvPr/>
        </p:nvGrpSpPr>
        <p:grpSpPr>
          <a:xfrm>
            <a:off x="5906150" y="4322918"/>
            <a:ext cx="7107859" cy="5703535"/>
            <a:chOff x="5921258" y="4447710"/>
            <a:chExt cx="7107859" cy="5593908"/>
          </a:xfrm>
        </p:grpSpPr>
        <p:pic>
          <p:nvPicPr>
            <p:cNvPr id="1029" name="Picture 5" descr="D:\Presentation_Origin\33.jpeg"/>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641321" y="8210161"/>
              <a:ext cx="2372687" cy="18241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Presentation_Origin\url.jpg"/>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607507" y="6283015"/>
              <a:ext cx="2421610" cy="202158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5921258" y="4447710"/>
              <a:ext cx="7092750" cy="5593908"/>
              <a:chOff x="5921258" y="4419473"/>
              <a:chExt cx="7092750" cy="5614834"/>
            </a:xfrm>
          </p:grpSpPr>
          <p:pic>
            <p:nvPicPr>
              <p:cNvPr id="1026" name="Picture 2" descr="C:\Users\Rajesh.M.CEMINDIA\Pictures\Images\3525054487_8cfe37a361_o.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485691" y="4440399"/>
                <a:ext cx="2528317" cy="184261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Presentation_Origin\Industrial_2.jpg"/>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217692" y="4419473"/>
                <a:ext cx="2268000" cy="18635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Presentation_Origin\Automotive.jpg"/>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921258" y="6244687"/>
                <a:ext cx="2268000" cy="208682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D:\Presentation_Origin\aghazelton1.jpg"/>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927921" y="8331507"/>
                <a:ext cx="2268000" cy="1702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Presentation_Origin\images.jpg"/>
              <p:cNvPicPr>
                <a:picLocks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8191555" y="6283015"/>
                <a:ext cx="2415951" cy="2021588"/>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D:\Case studies\Case Study Saveco\hypermarket.jp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921258" y="4440399"/>
                <a:ext cx="2275705" cy="180112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Presentation_Origin\Telecom.jpg"/>
              <p:cNvPicPr>
                <a:picLocks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8189257" y="8287965"/>
                <a:ext cx="2452063" cy="174634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04652940"/>
      </p:ext>
    </p:extLst>
  </p:cSld>
  <p:clrMapOvr>
    <a:masterClrMapping/>
  </p:clrMapOvr>
  <p:transition>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lang="en-IN" sz="4950" dirty="0"/>
              <a:t>Employee </a:t>
            </a:r>
            <a:r>
              <a:rPr lang="en-IN" sz="4950" dirty="0" smtClean="0"/>
              <a:t>Relations </a:t>
            </a:r>
            <a:r>
              <a:rPr lang="en-IN" sz="4950" dirty="0"/>
              <a:t>Management</a:t>
            </a:r>
          </a:p>
        </p:txBody>
      </p:sp>
      <p:sp>
        <p:nvSpPr>
          <p:cNvPr id="3" name="Rectangle 2"/>
          <p:cNvSpPr/>
          <p:nvPr/>
        </p:nvSpPr>
        <p:spPr>
          <a:xfrm>
            <a:off x="2404170" y="2294012"/>
            <a:ext cx="6701730" cy="37836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endParaRPr lang="en-IN" sz="2400" b="1" dirty="0" smtClean="0"/>
          </a:p>
          <a:p>
            <a:pPr marL="342900" lvl="1" indent="-342900">
              <a:buFont typeface="Arial" pitchFamily="34" charset="0"/>
              <a:buChar char="•"/>
            </a:pPr>
            <a:r>
              <a:rPr lang="en-IN" sz="2400" b="1" dirty="0" smtClean="0"/>
              <a:t>Employees </a:t>
            </a:r>
            <a:r>
              <a:rPr lang="en-IN" sz="2400" b="1" dirty="0"/>
              <a:t>can request for promotion, location transfer and </a:t>
            </a:r>
            <a:r>
              <a:rPr lang="en-IN" sz="2400" b="1" dirty="0" smtClean="0"/>
              <a:t>resignation</a:t>
            </a:r>
          </a:p>
          <a:p>
            <a:pPr marL="0" lvl="1"/>
            <a:endParaRPr lang="en-IN" sz="2400" b="1" dirty="0" smtClean="0"/>
          </a:p>
          <a:p>
            <a:pPr marL="342900" lvl="1" indent="-342900">
              <a:buFont typeface="Arial" pitchFamily="34" charset="0"/>
              <a:buChar char="•"/>
            </a:pPr>
            <a:r>
              <a:rPr lang="en-US" sz="2400" b="1" dirty="0"/>
              <a:t>Workflow is available for promotion, transfer &amp; resignation request approval,</a:t>
            </a:r>
            <a:r>
              <a:rPr lang="en-IN" sz="2400" b="1" dirty="0"/>
              <a:t> employee grievance to the higher authority and to intimate the employee recognition to the HR department</a:t>
            </a:r>
            <a:endParaRPr lang="en-IN" sz="2400" b="1" dirty="0" smtClean="0"/>
          </a:p>
          <a:p>
            <a:pPr marL="0" lvl="1" algn="ctr"/>
            <a:r>
              <a:rPr lang="en-IN" sz="2400" b="1" dirty="0" smtClean="0"/>
              <a:t> </a:t>
            </a:r>
            <a:endParaRPr lang="en-IN" sz="2400" b="1" dirty="0"/>
          </a:p>
          <a:p>
            <a:pPr marL="0" lvl="1" algn="ctr"/>
            <a:endParaRPr lang="en-IN" sz="2400" b="1" dirty="0"/>
          </a:p>
        </p:txBody>
      </p:sp>
      <p:sp>
        <p:nvSpPr>
          <p:cNvPr id="4" name="Rectangle 3"/>
          <p:cNvSpPr/>
          <p:nvPr/>
        </p:nvSpPr>
        <p:spPr>
          <a:xfrm>
            <a:off x="9205020" y="6180212"/>
            <a:ext cx="6701730" cy="37836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1" indent="-342900">
              <a:buFont typeface="Arial" pitchFamily="34" charset="0"/>
              <a:buChar char="•"/>
            </a:pPr>
            <a:endParaRPr lang="en-IN" sz="2400" b="1" dirty="0" smtClean="0"/>
          </a:p>
          <a:p>
            <a:pPr marL="342900" lvl="1" indent="-342900">
              <a:buFont typeface="Arial" pitchFamily="34" charset="0"/>
              <a:buChar char="•"/>
            </a:pPr>
            <a:endParaRPr lang="en-IN" sz="2400" b="1" dirty="0"/>
          </a:p>
          <a:p>
            <a:pPr marL="342900" lvl="1" indent="-342900">
              <a:buFont typeface="Arial" pitchFamily="34" charset="0"/>
              <a:buChar char="•"/>
            </a:pPr>
            <a:endParaRPr lang="en-IN" sz="2400" b="1" dirty="0" smtClean="0"/>
          </a:p>
          <a:p>
            <a:pPr marL="342900" lvl="1" indent="-342900">
              <a:buFont typeface="Arial" pitchFamily="34" charset="0"/>
              <a:buChar char="•"/>
            </a:pPr>
            <a:r>
              <a:rPr lang="en-IN" sz="2400" b="1" dirty="0" smtClean="0"/>
              <a:t>Grievance </a:t>
            </a:r>
            <a:r>
              <a:rPr lang="en-IN" sz="2400" b="1" dirty="0"/>
              <a:t>request can be routed to different departments and action taken against can </a:t>
            </a:r>
            <a:r>
              <a:rPr lang="en-IN" sz="2400" b="1" dirty="0" smtClean="0"/>
              <a:t>be </a:t>
            </a:r>
            <a:r>
              <a:rPr lang="en-IN" sz="2400" b="1" dirty="0"/>
              <a:t>noted. Warning letters can be provided to </a:t>
            </a:r>
            <a:r>
              <a:rPr lang="en-IN" sz="2400" b="1" dirty="0" smtClean="0"/>
              <a:t>employees against whom </a:t>
            </a:r>
            <a:r>
              <a:rPr lang="en-IN" sz="2400" b="1" dirty="0"/>
              <a:t>grievance was </a:t>
            </a:r>
            <a:r>
              <a:rPr lang="en-IN" sz="2400" b="1" dirty="0" smtClean="0"/>
              <a:t>proved</a:t>
            </a:r>
          </a:p>
          <a:p>
            <a:pPr marL="0" lvl="1"/>
            <a:endParaRPr lang="en-US" sz="2400" b="1" dirty="0"/>
          </a:p>
          <a:p>
            <a:pPr marL="342900" lvl="1" indent="-342900">
              <a:buFont typeface="Arial" pitchFamily="34" charset="0"/>
              <a:buChar char="•"/>
            </a:pPr>
            <a:r>
              <a:rPr lang="en-IN" sz="2400" b="1" dirty="0"/>
              <a:t>Recognised employees can be awarded with leaves</a:t>
            </a:r>
            <a:endParaRPr lang="en-IN" sz="2400" b="1" dirty="0" smtClean="0"/>
          </a:p>
          <a:p>
            <a:pPr marL="342900" lvl="1" indent="-342900">
              <a:buFont typeface="Arial" pitchFamily="34" charset="0"/>
              <a:buChar char="•"/>
            </a:pPr>
            <a:endParaRPr lang="en-IN" sz="2400" b="1" dirty="0" smtClean="0"/>
          </a:p>
          <a:p>
            <a:pPr marL="342900" lvl="1" indent="-342900">
              <a:buFont typeface="Arial" pitchFamily="34" charset="0"/>
              <a:buChar char="•"/>
            </a:pPr>
            <a:endParaRPr lang="en-IN" sz="2400" b="1" dirty="0" smtClean="0"/>
          </a:p>
          <a:p>
            <a:pPr marL="0" lvl="1" algn="ctr"/>
            <a:endParaRPr lang="en-IN" sz="2400" b="1" dirty="0"/>
          </a:p>
        </p:txBody>
      </p:sp>
      <p:sp>
        <p:nvSpPr>
          <p:cNvPr id="5" name="Rectangle 4"/>
          <p:cNvSpPr/>
          <p:nvPr/>
        </p:nvSpPr>
        <p:spPr>
          <a:xfrm>
            <a:off x="2404170" y="6180212"/>
            <a:ext cx="6701730" cy="378293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1" indent="-342900">
              <a:buFont typeface="Arial" pitchFamily="34" charset="0"/>
              <a:buChar char="•"/>
            </a:pPr>
            <a:endParaRPr lang="en-IN" sz="2400" b="1" dirty="0" smtClean="0"/>
          </a:p>
          <a:p>
            <a:pPr marL="342900" lvl="1" indent="-342900">
              <a:buFont typeface="Arial" pitchFamily="34" charset="0"/>
              <a:buChar char="•"/>
            </a:pPr>
            <a:endParaRPr lang="en-IN" sz="2400" b="1" dirty="0" smtClean="0"/>
          </a:p>
          <a:p>
            <a:pPr marL="342900" lvl="1" indent="-342900">
              <a:buFont typeface="Arial" pitchFamily="34" charset="0"/>
              <a:buChar char="•"/>
            </a:pPr>
            <a:endParaRPr lang="en-IN" sz="2400" b="1" dirty="0" smtClean="0"/>
          </a:p>
          <a:p>
            <a:pPr marL="0" lvl="1"/>
            <a:endParaRPr lang="en-IN" sz="2400" b="1" dirty="0"/>
          </a:p>
          <a:p>
            <a:pPr marL="342900" lvl="1" indent="-342900">
              <a:buFont typeface="Arial" pitchFamily="34" charset="0"/>
              <a:buChar char="•"/>
            </a:pPr>
            <a:endParaRPr lang="en-IN" sz="2400" b="1" dirty="0" smtClean="0"/>
          </a:p>
          <a:p>
            <a:pPr marL="342900" lvl="1" indent="-342900">
              <a:buFont typeface="Arial" pitchFamily="34" charset="0"/>
              <a:buChar char="•"/>
            </a:pPr>
            <a:r>
              <a:rPr lang="en-IN" sz="2400" b="1" dirty="0" smtClean="0"/>
              <a:t>Recognition </a:t>
            </a:r>
            <a:r>
              <a:rPr lang="en-IN" sz="2400" b="1" dirty="0"/>
              <a:t>leaves will integrate with employee leave </a:t>
            </a:r>
            <a:r>
              <a:rPr lang="en-IN" sz="2400" b="1" dirty="0" smtClean="0"/>
              <a:t>entitlement</a:t>
            </a:r>
          </a:p>
          <a:p>
            <a:pPr marL="0" lvl="1"/>
            <a:endParaRPr lang="en-US" sz="2400" b="1" dirty="0"/>
          </a:p>
          <a:p>
            <a:pPr marL="342900" lvl="1" indent="-342900">
              <a:buFont typeface="Arial" pitchFamily="34" charset="0"/>
              <a:buChar char="•"/>
            </a:pPr>
            <a:r>
              <a:rPr lang="en-IN" sz="2400" b="1" dirty="0"/>
              <a:t>Employees can select an option whether to serve the notice period or to pay notice period amount to the </a:t>
            </a:r>
            <a:r>
              <a:rPr lang="en-IN" sz="2400" b="1" dirty="0" smtClean="0"/>
              <a:t>company</a:t>
            </a:r>
          </a:p>
          <a:p>
            <a:pPr marL="0" lvl="1"/>
            <a:endParaRPr lang="en-US" sz="2400" b="1" dirty="0"/>
          </a:p>
          <a:p>
            <a:pPr marL="342900" lvl="1" indent="-342900">
              <a:buFont typeface="Arial" pitchFamily="34" charset="0"/>
              <a:buChar char="•"/>
            </a:pPr>
            <a:r>
              <a:rPr lang="en-IN" sz="2400" b="1" dirty="0"/>
              <a:t>Recognition certification can be provided to the employees</a:t>
            </a:r>
            <a:endParaRPr lang="en-IN" sz="2400" b="1" dirty="0" smtClean="0"/>
          </a:p>
          <a:p>
            <a:pPr marL="342900" lvl="1" indent="-342900">
              <a:buFont typeface="Arial" pitchFamily="34" charset="0"/>
              <a:buChar char="•"/>
            </a:pPr>
            <a:endParaRPr lang="en-US" sz="2400" b="1" dirty="0" smtClean="0"/>
          </a:p>
          <a:p>
            <a:pPr marL="342900" lvl="1" indent="-342900">
              <a:buFont typeface="Arial" pitchFamily="34" charset="0"/>
              <a:buChar char="•"/>
            </a:pPr>
            <a:endParaRPr lang="en-US" sz="2400" b="1" dirty="0"/>
          </a:p>
          <a:p>
            <a:pPr marL="342900" lvl="1" indent="-342900">
              <a:buFont typeface="Arial" pitchFamily="34" charset="0"/>
              <a:buChar char="•"/>
            </a:pPr>
            <a:endParaRPr lang="en-IN" sz="2400" b="1" dirty="0"/>
          </a:p>
          <a:p>
            <a:pPr marL="0" lvl="1" algn="ctr"/>
            <a:r>
              <a:rPr lang="en-IN" sz="2400" b="1" dirty="0" smtClean="0"/>
              <a:t> </a:t>
            </a:r>
            <a:endParaRPr lang="en-IN" sz="2400" b="1" dirty="0"/>
          </a:p>
          <a:p>
            <a:pPr marL="0" lvl="1" algn="ctr"/>
            <a:endParaRPr lang="en-IN" sz="2400" b="1" dirty="0"/>
          </a:p>
        </p:txBody>
      </p:sp>
      <p:sp>
        <p:nvSpPr>
          <p:cNvPr id="6" name="Rectangle 5"/>
          <p:cNvSpPr/>
          <p:nvPr/>
        </p:nvSpPr>
        <p:spPr>
          <a:xfrm>
            <a:off x="9205020" y="2294012"/>
            <a:ext cx="6701730" cy="3783600"/>
          </a:xfrm>
          <a:prstGeom prst="rect">
            <a:avLst/>
          </a:prstGeom>
          <a:solidFill>
            <a:srgbClr val="FF8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1" indent="-342900">
              <a:buFont typeface="Arial" pitchFamily="34" charset="0"/>
              <a:buChar char="•"/>
            </a:pPr>
            <a:endParaRPr lang="en-IN" sz="2400" b="1" dirty="0" smtClean="0"/>
          </a:p>
          <a:p>
            <a:pPr marL="342900" lvl="1" indent="-342900">
              <a:buFont typeface="Arial" pitchFamily="34" charset="0"/>
              <a:buChar char="•"/>
            </a:pPr>
            <a:endParaRPr lang="en-IN" sz="2400" b="1" dirty="0" smtClean="0"/>
          </a:p>
          <a:p>
            <a:pPr marL="0" lvl="1"/>
            <a:endParaRPr lang="en-IN" sz="2400" b="1" dirty="0"/>
          </a:p>
          <a:p>
            <a:pPr marL="0" lvl="1"/>
            <a:endParaRPr lang="en-IN" sz="2400" b="1" dirty="0"/>
          </a:p>
          <a:p>
            <a:pPr marL="342900" lvl="1" indent="-342900">
              <a:buFont typeface="Arial" pitchFamily="34" charset="0"/>
              <a:buChar char="•"/>
            </a:pPr>
            <a:r>
              <a:rPr lang="en-IN" sz="2400" b="1" dirty="0" smtClean="0"/>
              <a:t>Exit </a:t>
            </a:r>
            <a:r>
              <a:rPr lang="en-IN" sz="2400" b="1" dirty="0"/>
              <a:t>interview can be conducted to the resigned candidates </a:t>
            </a:r>
            <a:r>
              <a:rPr lang="en-IN" sz="2400" b="1" dirty="0" smtClean="0"/>
              <a:t>&amp; their feedback </a:t>
            </a:r>
            <a:r>
              <a:rPr lang="en-IN" sz="2400" b="1" dirty="0"/>
              <a:t>can be noted against their </a:t>
            </a:r>
            <a:r>
              <a:rPr lang="en-IN" sz="2400" b="1" dirty="0" smtClean="0"/>
              <a:t>resignation</a:t>
            </a:r>
          </a:p>
          <a:p>
            <a:pPr marL="0" lvl="1"/>
            <a:endParaRPr lang="en-US" sz="2400" b="1" dirty="0"/>
          </a:p>
          <a:p>
            <a:pPr marL="342900" lvl="1" indent="-342900">
              <a:buFont typeface="Arial" pitchFamily="34" charset="0"/>
              <a:buChar char="•"/>
            </a:pPr>
            <a:r>
              <a:rPr lang="en-IN" sz="2400" b="1" dirty="0"/>
              <a:t>Employee notice period can be tracked while </a:t>
            </a:r>
            <a:r>
              <a:rPr lang="en-IN" sz="2400" b="1" dirty="0" smtClean="0"/>
              <a:t>resigning</a:t>
            </a:r>
          </a:p>
          <a:p>
            <a:pPr marL="342900" lvl="1" indent="-342900">
              <a:buFont typeface="Arial" pitchFamily="34" charset="0"/>
              <a:buChar char="•"/>
            </a:pPr>
            <a:endParaRPr lang="en-US" sz="2400" b="1" dirty="0"/>
          </a:p>
          <a:p>
            <a:pPr marL="342900" lvl="1" indent="-342900">
              <a:buFont typeface="Arial" pitchFamily="34" charset="0"/>
              <a:buChar char="•"/>
            </a:pPr>
            <a:r>
              <a:rPr lang="en-IN" sz="2400" b="1" dirty="0"/>
              <a:t>Employee transfer days/year can be controlled</a:t>
            </a:r>
            <a:endParaRPr lang="en-IN" sz="2400" b="1" dirty="0" smtClean="0"/>
          </a:p>
          <a:p>
            <a:pPr marL="0" lvl="1"/>
            <a:endParaRPr lang="en-US" sz="2400" b="1" dirty="0"/>
          </a:p>
          <a:p>
            <a:pPr marL="0" lvl="1"/>
            <a:endParaRPr lang="en-IN" sz="2400" b="1" dirty="0" smtClean="0"/>
          </a:p>
          <a:p>
            <a:pPr marL="0" lvl="1" algn="ctr"/>
            <a:r>
              <a:rPr lang="en-IN" sz="2400" b="1" dirty="0" smtClean="0"/>
              <a:t> </a:t>
            </a:r>
            <a:endParaRPr lang="en-IN" sz="2400" b="1" dirty="0"/>
          </a:p>
          <a:p>
            <a:pPr marL="0" lvl="1" algn="ctr"/>
            <a:endParaRPr lang="en-IN" sz="2400" b="1" dirty="0"/>
          </a:p>
        </p:txBody>
      </p:sp>
    </p:spTree>
    <p:extLst>
      <p:ext uri="{BB962C8B-B14F-4D97-AF65-F5344CB8AC3E}">
        <p14:creationId xmlns:p14="http://schemas.microsoft.com/office/powerpoint/2010/main" val="1990409773"/>
      </p:ext>
    </p:extLst>
  </p:cSld>
  <p:clrMapOvr>
    <a:masterClrMapping/>
  </p:clrMapOvr>
  <p:transition>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sz="4950" dirty="0" smtClean="0"/>
              <a:t>Employee Separation</a:t>
            </a:r>
            <a:endParaRPr lang="en-US" sz="495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2900" y="2228849"/>
            <a:ext cx="9391650" cy="782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push/>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lang="en-US" sz="4950" dirty="0" smtClean="0"/>
              <a:t>Employee Relation Report</a:t>
            </a:r>
            <a:endParaRPr lang="en-IN" sz="4950" dirty="0"/>
          </a:p>
        </p:txBody>
      </p:sp>
      <p:pic>
        <p:nvPicPr>
          <p:cNvPr id="3074" name="Picture 2" descr="C:\Users\Deepa.CEMINDIA.000\AppData\Local\Microsoft\Windows\Temporary Internet Files\Content.Outlook\8ROH27BA\1  Life Insurance Repo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2772" y="2618503"/>
            <a:ext cx="14785027" cy="6840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056145"/>
      </p:ext>
    </p:extLst>
  </p:cSld>
  <p:clrMapOvr>
    <a:masterClrMapping/>
  </p:clrMapOvr>
  <p:transition>
    <p:push/>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sz="4950" dirty="0" smtClean="0"/>
              <a:t> Benefits </a:t>
            </a:r>
            <a:r>
              <a:rPr lang="en-IN" sz="4950" dirty="0" smtClean="0"/>
              <a:t>–</a:t>
            </a:r>
            <a:r>
              <a:rPr sz="4950" dirty="0" smtClean="0"/>
              <a:t> CEM AX Payroll</a:t>
            </a:r>
            <a:endParaRPr lang="en-US" sz="4950" dirty="0"/>
          </a:p>
        </p:txBody>
      </p:sp>
      <p:sp>
        <p:nvSpPr>
          <p:cNvPr id="3" name="Rectangle 2">
            <a:hlinkClick r:id="rId2" action="ppaction://hlinksldjump"/>
          </p:cNvPr>
          <p:cNvSpPr/>
          <p:nvPr/>
        </p:nvSpPr>
        <p:spPr>
          <a:xfrm>
            <a:off x="2035304" y="6841976"/>
            <a:ext cx="7269480" cy="1426464"/>
          </a:xfrm>
          <a:prstGeom prst="rect">
            <a:avLst/>
          </a:prstGeom>
          <a:solidFill>
            <a:srgbClr val="D2C6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a:t>Automate payroll calculation</a:t>
            </a:r>
          </a:p>
        </p:txBody>
      </p:sp>
      <p:sp>
        <p:nvSpPr>
          <p:cNvPr id="4" name="Rectangle 3">
            <a:hlinkClick r:id="rId2" action="ppaction://hlinksldjump"/>
          </p:cNvPr>
          <p:cNvSpPr/>
          <p:nvPr/>
        </p:nvSpPr>
        <p:spPr>
          <a:xfrm>
            <a:off x="2038350" y="3794770"/>
            <a:ext cx="7269480" cy="1426464"/>
          </a:xfrm>
          <a:prstGeom prst="rect">
            <a:avLst/>
          </a:prstGeom>
          <a:solidFill>
            <a:srgbClr val="D2C6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a:t>User friendly </a:t>
            </a:r>
          </a:p>
        </p:txBody>
      </p:sp>
      <p:sp>
        <p:nvSpPr>
          <p:cNvPr id="5" name="Rectangle 4">
            <a:hlinkClick r:id="rId2" action="ppaction://hlinksldjump"/>
          </p:cNvPr>
          <p:cNvSpPr/>
          <p:nvPr/>
        </p:nvSpPr>
        <p:spPr>
          <a:xfrm>
            <a:off x="2038350" y="2266950"/>
            <a:ext cx="7269480" cy="142646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a:t>Improve organization with </a:t>
            </a:r>
            <a:endParaRPr lang="en-IN" sz="2400" b="1" dirty="0" smtClean="0"/>
          </a:p>
          <a:p>
            <a:pPr lvl="0" algn="ctr"/>
            <a:r>
              <a:rPr lang="en-IN" sz="2400" b="1" dirty="0" smtClean="0"/>
              <a:t>consolidation </a:t>
            </a:r>
            <a:r>
              <a:rPr lang="en-IN" sz="2400" b="1" dirty="0"/>
              <a:t>of payroll records </a:t>
            </a:r>
            <a:endParaRPr lang="en-IN" sz="2400" b="1" dirty="0" smtClean="0"/>
          </a:p>
          <a:p>
            <a:pPr lvl="0" algn="ctr"/>
            <a:r>
              <a:rPr lang="en-IN" sz="2400" b="1" dirty="0" smtClean="0"/>
              <a:t>and </a:t>
            </a:r>
            <a:r>
              <a:rPr lang="en-IN" sz="2400" b="1" dirty="0"/>
              <a:t>reports</a:t>
            </a:r>
          </a:p>
        </p:txBody>
      </p:sp>
      <p:sp>
        <p:nvSpPr>
          <p:cNvPr id="6" name="Rectangle 5">
            <a:hlinkClick r:id="rId2" action="ppaction://hlinksldjump"/>
          </p:cNvPr>
          <p:cNvSpPr/>
          <p:nvPr/>
        </p:nvSpPr>
        <p:spPr>
          <a:xfrm>
            <a:off x="9390484" y="5309762"/>
            <a:ext cx="7269480" cy="1426464"/>
          </a:xfrm>
          <a:prstGeom prst="rect">
            <a:avLst/>
          </a:prstGeom>
          <a:solidFill>
            <a:srgbClr val="D2C6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a:t>Minimizing Errors and Saving Time</a:t>
            </a:r>
          </a:p>
        </p:txBody>
      </p:sp>
      <p:sp>
        <p:nvSpPr>
          <p:cNvPr id="7" name="Rectangle 6">
            <a:hlinkClick r:id="rId2" action="ppaction://hlinksldjump"/>
          </p:cNvPr>
          <p:cNvSpPr/>
          <p:nvPr/>
        </p:nvSpPr>
        <p:spPr>
          <a:xfrm>
            <a:off x="9391650" y="8356848"/>
            <a:ext cx="7269480" cy="1426464"/>
          </a:xfrm>
          <a:prstGeom prst="rect">
            <a:avLst/>
          </a:prstGeom>
          <a:solidFill>
            <a:srgbClr val="D2C6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a:t>Advance leave planning </a:t>
            </a:r>
          </a:p>
        </p:txBody>
      </p:sp>
      <p:sp>
        <p:nvSpPr>
          <p:cNvPr id="8" name="Rectangle 7">
            <a:hlinkClick r:id="rId2" action="ppaction://hlinksldjump"/>
          </p:cNvPr>
          <p:cNvSpPr/>
          <p:nvPr/>
        </p:nvSpPr>
        <p:spPr>
          <a:xfrm>
            <a:off x="9390484" y="3794770"/>
            <a:ext cx="7269480" cy="142646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a:t>Reduce time spent calculating and completing government payroll forms</a:t>
            </a:r>
          </a:p>
        </p:txBody>
      </p:sp>
      <p:sp>
        <p:nvSpPr>
          <p:cNvPr id="9" name="Rectangle 8">
            <a:hlinkClick r:id="rId2" action="ppaction://hlinksldjump"/>
          </p:cNvPr>
          <p:cNvSpPr/>
          <p:nvPr/>
        </p:nvSpPr>
        <p:spPr>
          <a:xfrm>
            <a:off x="2036490" y="5314950"/>
            <a:ext cx="7269480" cy="142646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a:t>Eliminate tax penalties for inaccurate returns or late </a:t>
            </a:r>
            <a:r>
              <a:rPr lang="en-IN" sz="2400" b="1" dirty="0" smtClean="0"/>
              <a:t>payments</a:t>
            </a:r>
            <a:endParaRPr lang="en-IN" sz="2400" b="1" dirty="0"/>
          </a:p>
        </p:txBody>
      </p:sp>
      <p:sp>
        <p:nvSpPr>
          <p:cNvPr id="10" name="Rectangle 9">
            <a:hlinkClick r:id="rId2" action="ppaction://hlinksldjump"/>
          </p:cNvPr>
          <p:cNvSpPr/>
          <p:nvPr/>
        </p:nvSpPr>
        <p:spPr>
          <a:xfrm>
            <a:off x="9400034" y="2261642"/>
            <a:ext cx="7269480" cy="1426464"/>
          </a:xfrm>
          <a:prstGeom prst="rect">
            <a:avLst/>
          </a:prstGeom>
          <a:solidFill>
            <a:srgbClr val="D2C6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sz="2400" b="1" dirty="0" smtClean="0"/>
          </a:p>
          <a:p>
            <a:pPr lvl="0" algn="ctr"/>
            <a:r>
              <a:rPr lang="en-IN" sz="2400" b="1" dirty="0" smtClean="0"/>
              <a:t>Reliable </a:t>
            </a:r>
            <a:r>
              <a:rPr lang="en-IN" sz="2400" b="1" dirty="0"/>
              <a:t>and seamlessly integrated system</a:t>
            </a:r>
          </a:p>
          <a:p>
            <a:r>
              <a:rPr lang="en-IN" sz="2400" b="1" dirty="0"/>
              <a:t> </a:t>
            </a:r>
          </a:p>
        </p:txBody>
      </p:sp>
      <p:sp>
        <p:nvSpPr>
          <p:cNvPr id="11" name="Rectangle 10">
            <a:hlinkClick r:id="rId2" action="ppaction://hlinksldjump"/>
          </p:cNvPr>
          <p:cNvSpPr/>
          <p:nvPr/>
        </p:nvSpPr>
        <p:spPr>
          <a:xfrm>
            <a:off x="2019300" y="8356848"/>
            <a:ext cx="7269480" cy="142646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a:t>Improve management reports by tracking </a:t>
            </a:r>
            <a:r>
              <a:rPr lang="en-IN" sz="2400" b="1" dirty="0" smtClean="0"/>
              <a:t>labour </a:t>
            </a:r>
            <a:r>
              <a:rPr lang="en-IN" sz="2400" b="1" dirty="0"/>
              <a:t>paid by job, cost center, or account</a:t>
            </a:r>
          </a:p>
        </p:txBody>
      </p:sp>
      <p:sp>
        <p:nvSpPr>
          <p:cNvPr id="12" name="Rectangle 11">
            <a:hlinkClick r:id="rId2" action="ppaction://hlinksldjump"/>
          </p:cNvPr>
          <p:cNvSpPr/>
          <p:nvPr/>
        </p:nvSpPr>
        <p:spPr>
          <a:xfrm>
            <a:off x="9400034" y="6841976"/>
            <a:ext cx="7269480" cy="142646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a:t>Improve payroll accuracy with automatic tax and deduction calculations</a:t>
            </a:r>
          </a:p>
        </p:txBody>
      </p:sp>
    </p:spTree>
  </p:cSld>
  <p:clrMapOvr>
    <a:masterClrMapping/>
  </p:clrMapOvr>
  <p:transition>
    <p:push/>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5298079" cy="685572"/>
          </a:xfrm>
        </p:spPr>
        <p:txBody>
          <a:bodyPr/>
          <a:lstStyle/>
          <a:p>
            <a:r>
              <a:rPr lang="en-US" sz="4950" dirty="0"/>
              <a:t>Dashboard </a:t>
            </a:r>
            <a:r>
              <a:rPr lang="en-US" sz="4950" dirty="0" smtClean="0"/>
              <a:t>– Payroll </a:t>
            </a:r>
            <a:endParaRPr lang="en-IN" sz="4950" dirty="0"/>
          </a:p>
        </p:txBody>
      </p:sp>
      <p:pic>
        <p:nvPicPr>
          <p:cNvPr id="3" name="Picture 2"/>
          <p:cNvPicPr/>
          <p:nvPr/>
        </p:nvPicPr>
        <p:blipFill>
          <a:blip r:embed="rId2"/>
          <a:stretch>
            <a:fillRect/>
          </a:stretch>
        </p:blipFill>
        <p:spPr>
          <a:xfrm>
            <a:off x="2552700" y="2286000"/>
            <a:ext cx="13335000" cy="7658100"/>
          </a:xfrm>
          <a:prstGeom prst="rect">
            <a:avLst/>
          </a:prstGeom>
        </p:spPr>
      </p:pic>
    </p:spTree>
    <p:extLst>
      <p:ext uri="{BB962C8B-B14F-4D97-AF65-F5344CB8AC3E}">
        <p14:creationId xmlns:p14="http://schemas.microsoft.com/office/powerpoint/2010/main" val="1793879029"/>
      </p:ext>
    </p:extLst>
  </p:cSld>
  <p:clrMapOvr>
    <a:masterClrMapping/>
  </p:clrMapOvr>
  <p:transition>
    <p:push/>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lang="en-US" sz="4950" dirty="0" smtClean="0"/>
              <a:t>Payroll Report</a:t>
            </a:r>
            <a:endParaRPr lang="en-IN" sz="4950" dirty="0"/>
          </a:p>
        </p:txBody>
      </p:sp>
      <p:pic>
        <p:nvPicPr>
          <p:cNvPr id="4098" name="Picture 2" descr="C:\Users\Deepa.CEMINDIA.000\AppData\Local\Microsoft\Windows\Temporary Internet Files\Content.Outlook\8ROH27BA\5  Bonus payment for the month Decemb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5450" y="2495550"/>
            <a:ext cx="15468600" cy="720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688641"/>
      </p:ext>
    </p:extLst>
  </p:cSld>
  <p:clrMapOvr>
    <a:masterClrMapping/>
  </p:clrMapOvr>
  <p:transition>
    <p:push/>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lang="en-IN" sz="4950" dirty="0" smtClean="0"/>
              <a:t>Enterprise Self-Service Portal Management </a:t>
            </a:r>
            <a:endParaRPr lang="en-IN" sz="495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6900" y="3538536"/>
            <a:ext cx="6419850" cy="5186364"/>
          </a:xfrm>
          <a:prstGeom prst="rect">
            <a:avLst/>
          </a:prstGeom>
          <a:solidFill>
            <a:srgbClr val="00B0F0"/>
          </a:solidFill>
        </p:spPr>
      </p:pic>
    </p:spTree>
    <p:extLst>
      <p:ext uri="{BB962C8B-B14F-4D97-AF65-F5344CB8AC3E}">
        <p14:creationId xmlns:p14="http://schemas.microsoft.com/office/powerpoint/2010/main" val="2451757192"/>
      </p:ext>
    </p:extLst>
  </p:cSld>
  <p:clrMapOvr>
    <a:masterClrMapping/>
  </p:clrMapOvr>
  <p:transition>
    <p:push/>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sz="4950" dirty="0" smtClean="0"/>
              <a:t>Enterprise Self-Service Portal</a:t>
            </a:r>
            <a:endParaRPr lang="en-US" sz="4950" dirty="0"/>
          </a:p>
        </p:txBody>
      </p:sp>
      <p:sp>
        <p:nvSpPr>
          <p:cNvPr id="10" name="Rectangle 9"/>
          <p:cNvSpPr/>
          <p:nvPr/>
        </p:nvSpPr>
        <p:spPr>
          <a:xfrm>
            <a:off x="7166322" y="3286686"/>
            <a:ext cx="7445028" cy="2286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b="1" dirty="0"/>
              <a:t>HR productivity and efficiency is </a:t>
            </a:r>
            <a:endParaRPr lang="en-US" sz="2400" b="1" dirty="0" smtClean="0"/>
          </a:p>
          <a:p>
            <a:pPr lvl="0" algn="ctr"/>
            <a:r>
              <a:rPr lang="en-US" sz="2400" b="1" dirty="0" smtClean="0"/>
              <a:t>improved </a:t>
            </a:r>
            <a:r>
              <a:rPr lang="en-US" sz="2400" b="1" dirty="0"/>
              <a:t>as staff is able to focus on </a:t>
            </a:r>
            <a:endParaRPr lang="en-US" sz="2400" b="1" dirty="0" smtClean="0"/>
          </a:p>
          <a:p>
            <a:pPr lvl="0" algn="ctr"/>
            <a:r>
              <a:rPr lang="en-US" sz="2400" b="1" dirty="0" smtClean="0"/>
              <a:t>more </a:t>
            </a:r>
            <a:r>
              <a:rPr lang="en-US" sz="2400" b="1" dirty="0"/>
              <a:t>important issues</a:t>
            </a:r>
            <a:endParaRPr lang="en-IN" sz="2400" b="1" dirty="0"/>
          </a:p>
        </p:txBody>
      </p:sp>
      <p:sp>
        <p:nvSpPr>
          <p:cNvPr id="11" name="Rectangle 10"/>
          <p:cNvSpPr/>
          <p:nvPr/>
        </p:nvSpPr>
        <p:spPr>
          <a:xfrm>
            <a:off x="7176914" y="5687566"/>
            <a:ext cx="3657600" cy="22860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b="1" dirty="0"/>
              <a:t>Data entry errors are eliminated</a:t>
            </a:r>
            <a:endParaRPr lang="en-IN" sz="2400" b="1" dirty="0"/>
          </a:p>
        </p:txBody>
      </p:sp>
      <p:sp>
        <p:nvSpPr>
          <p:cNvPr id="12" name="Rectangle 11"/>
          <p:cNvSpPr/>
          <p:nvPr/>
        </p:nvSpPr>
        <p:spPr>
          <a:xfrm>
            <a:off x="3393420" y="5701338"/>
            <a:ext cx="3657600" cy="2286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b="1" dirty="0"/>
              <a:t>Phone calls are </a:t>
            </a:r>
            <a:endParaRPr lang="en-US" sz="2400" b="1" dirty="0" smtClean="0"/>
          </a:p>
          <a:p>
            <a:pPr lvl="0" algn="ctr"/>
            <a:r>
              <a:rPr lang="en-US" sz="2400" b="1" dirty="0" smtClean="0"/>
              <a:t>reduced </a:t>
            </a:r>
            <a:endParaRPr lang="en-IN" sz="2400" b="1" dirty="0"/>
          </a:p>
        </p:txBody>
      </p:sp>
      <p:sp>
        <p:nvSpPr>
          <p:cNvPr id="13" name="Rectangle 12"/>
          <p:cNvSpPr/>
          <p:nvPr/>
        </p:nvSpPr>
        <p:spPr>
          <a:xfrm>
            <a:off x="10968980" y="5681568"/>
            <a:ext cx="3657600" cy="2286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b="1" dirty="0"/>
              <a:t>Non-value added functions are eliminated</a:t>
            </a:r>
            <a:endParaRPr lang="en-IN" sz="2400" b="1" dirty="0"/>
          </a:p>
        </p:txBody>
      </p:sp>
      <p:sp>
        <p:nvSpPr>
          <p:cNvPr id="14" name="Rectangle 13"/>
          <p:cNvSpPr/>
          <p:nvPr/>
        </p:nvSpPr>
        <p:spPr>
          <a:xfrm>
            <a:off x="3390900" y="3295650"/>
            <a:ext cx="3657600" cy="2286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b="1" dirty="0"/>
              <a:t>Changes and updates are reflected in real time</a:t>
            </a:r>
            <a:endParaRPr lang="en-IN" sz="2400" b="1" dirty="0"/>
          </a:p>
        </p:txBody>
      </p:sp>
    </p:spTree>
  </p:cSld>
  <p:clrMapOvr>
    <a:masterClrMapping/>
  </p:clrMapOvr>
  <p:transition>
    <p:push/>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sz="4950" dirty="0"/>
              <a:t>Enterprise </a:t>
            </a:r>
            <a:r>
              <a:rPr sz="4950" dirty="0" smtClean="0"/>
              <a:t>Self-Service </a:t>
            </a:r>
            <a:r>
              <a:rPr sz="4950" dirty="0"/>
              <a:t>Portal</a:t>
            </a:r>
            <a:endParaRPr lang="en-US" sz="4950" b="1" dirty="0"/>
          </a:p>
        </p:txBody>
      </p:sp>
      <p:sp>
        <p:nvSpPr>
          <p:cNvPr id="3" name="Rectangle 2"/>
          <p:cNvSpPr/>
          <p:nvPr/>
        </p:nvSpPr>
        <p:spPr>
          <a:xfrm>
            <a:off x="13563600" y="2976649"/>
            <a:ext cx="4226400" cy="1670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ctr">
              <a:buFont typeface="Wingdings" panose="05000000000000000000" pitchFamily="2" charset="2"/>
              <a:buChar char="v"/>
            </a:pPr>
            <a:r>
              <a:rPr lang="en-US" sz="2400" b="1" dirty="0" smtClean="0"/>
              <a:t>Personal Information</a:t>
            </a:r>
          </a:p>
          <a:p>
            <a:pPr lvl="0" algn="ctr"/>
            <a:endParaRPr lang="en-IN" sz="2400" b="1" dirty="0"/>
          </a:p>
        </p:txBody>
      </p:sp>
      <p:sp>
        <p:nvSpPr>
          <p:cNvPr id="4" name="Rectangle 3"/>
          <p:cNvSpPr/>
          <p:nvPr/>
        </p:nvSpPr>
        <p:spPr>
          <a:xfrm>
            <a:off x="9241950" y="2986654"/>
            <a:ext cx="4226400" cy="16704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400" b="1" dirty="0" smtClean="0"/>
          </a:p>
          <a:p>
            <a:pPr marL="342900" lvl="0" indent="-342900" algn="ctr">
              <a:buFont typeface="Wingdings" pitchFamily="2" charset="2"/>
              <a:buChar char="v"/>
            </a:pPr>
            <a:r>
              <a:rPr lang="en-US" sz="2400" b="1" dirty="0" smtClean="0"/>
              <a:t>Emergency Contacts</a:t>
            </a:r>
          </a:p>
          <a:p>
            <a:pPr marL="342900" indent="-342900" algn="ctr">
              <a:buFont typeface="Wingdings" pitchFamily="2" charset="2"/>
              <a:buChar char="v"/>
            </a:pPr>
            <a:r>
              <a:rPr lang="en-US" sz="2400" b="1" dirty="0"/>
              <a:t>Modification </a:t>
            </a:r>
            <a:r>
              <a:rPr lang="en-US" sz="2400" b="1" dirty="0" smtClean="0"/>
              <a:t>Alerts</a:t>
            </a:r>
          </a:p>
          <a:p>
            <a:pPr marL="342900" indent="-342900" algn="ctr">
              <a:buFont typeface="Wingdings" pitchFamily="2" charset="2"/>
              <a:buChar char="v"/>
            </a:pPr>
            <a:endParaRPr lang="en-US" sz="2400" b="1" dirty="0"/>
          </a:p>
          <a:p>
            <a:pPr algn="ctr"/>
            <a:r>
              <a:rPr lang="en-US" sz="2400" b="1" dirty="0" smtClean="0"/>
              <a:t>	</a:t>
            </a:r>
          </a:p>
        </p:txBody>
      </p:sp>
      <p:sp>
        <p:nvSpPr>
          <p:cNvPr id="6" name="Rectangle 5"/>
          <p:cNvSpPr/>
          <p:nvPr/>
        </p:nvSpPr>
        <p:spPr>
          <a:xfrm>
            <a:off x="608076" y="2986654"/>
            <a:ext cx="4226400" cy="16704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ctr">
              <a:buFont typeface="Wingdings" pitchFamily="2" charset="2"/>
              <a:buChar char="v"/>
            </a:pPr>
            <a:endParaRPr lang="en-US" sz="2400" b="1" dirty="0" smtClean="0"/>
          </a:p>
          <a:p>
            <a:pPr marL="342900" lvl="0" indent="-342900" algn="ctr">
              <a:buFont typeface="Wingdings" pitchFamily="2" charset="2"/>
              <a:buChar char="v"/>
            </a:pPr>
            <a:r>
              <a:rPr lang="en-US" sz="2400" b="1" dirty="0" smtClean="0"/>
              <a:t>Taxes and Deductions</a:t>
            </a:r>
          </a:p>
          <a:p>
            <a:pPr marL="342900" indent="-342900" algn="ctr">
              <a:buFont typeface="Wingdings" pitchFamily="2" charset="2"/>
              <a:buChar char="v"/>
            </a:pPr>
            <a:r>
              <a:rPr lang="en-US" sz="2400" b="1" dirty="0"/>
              <a:t>Vacation, Holiday and Sick Pay</a:t>
            </a:r>
            <a:endParaRPr lang="en-IN" sz="2400" b="1" dirty="0"/>
          </a:p>
          <a:p>
            <a:pPr lvl="0" algn="ctr"/>
            <a:endParaRPr lang="en-IN" sz="2400" b="1" dirty="0"/>
          </a:p>
        </p:txBody>
      </p:sp>
      <p:sp>
        <p:nvSpPr>
          <p:cNvPr id="7" name="Rectangle 6"/>
          <p:cNvSpPr/>
          <p:nvPr/>
        </p:nvSpPr>
        <p:spPr>
          <a:xfrm>
            <a:off x="4927854" y="2991955"/>
            <a:ext cx="4224528" cy="165975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400" b="1" dirty="0" smtClean="0"/>
          </a:p>
          <a:p>
            <a:pPr marL="342900" lvl="0" indent="-342900" algn="ctr">
              <a:buFont typeface="Wingdings" pitchFamily="2" charset="2"/>
              <a:buChar char="v"/>
            </a:pPr>
            <a:r>
              <a:rPr lang="en-US" sz="2400" b="1" dirty="0" smtClean="0"/>
              <a:t>Training and Certification</a:t>
            </a:r>
          </a:p>
          <a:p>
            <a:pPr marL="342900" indent="-342900" algn="ctr">
              <a:buFont typeface="Wingdings" pitchFamily="2" charset="2"/>
              <a:buChar char="v"/>
            </a:pPr>
            <a:r>
              <a:rPr lang="en-US" sz="2400" b="1" dirty="0"/>
              <a:t>Dependent and Beneficiary Information</a:t>
            </a:r>
            <a:endParaRPr lang="en-IN" sz="2400" b="1" dirty="0"/>
          </a:p>
          <a:p>
            <a:pPr marL="342900" lvl="0" indent="-342900" algn="ctr">
              <a:buFont typeface="Wingdings" pitchFamily="2" charset="2"/>
              <a:buChar char="v"/>
            </a:pPr>
            <a:endParaRPr lang="en-IN" sz="2400" b="1" dirty="0"/>
          </a:p>
        </p:txBody>
      </p:sp>
      <p:sp>
        <p:nvSpPr>
          <p:cNvPr id="10" name="Rectangle 9"/>
          <p:cNvSpPr/>
          <p:nvPr/>
        </p:nvSpPr>
        <p:spPr>
          <a:xfrm>
            <a:off x="595122" y="4727355"/>
            <a:ext cx="4226400" cy="4618800"/>
          </a:xfrm>
          <a:prstGeom prst="rect">
            <a:avLst/>
          </a:prstGeom>
          <a:solidFill>
            <a:srgbClr val="D2C6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Arial" pitchFamily="34" charset="0"/>
              <a:buChar char="•"/>
            </a:pPr>
            <a:endParaRPr lang="en-AU" sz="2400" b="1" dirty="0" smtClean="0"/>
          </a:p>
          <a:p>
            <a:pPr marL="342900" lvl="0" indent="-342900">
              <a:buFont typeface="Arial" pitchFamily="34" charset="0"/>
              <a:buChar char="•"/>
            </a:pPr>
            <a:endParaRPr lang="en-AU" sz="2400" b="1" dirty="0"/>
          </a:p>
          <a:p>
            <a:pPr marL="342900" lvl="0" indent="-342900">
              <a:buFont typeface="Arial" pitchFamily="34" charset="0"/>
              <a:buChar char="•"/>
            </a:pPr>
            <a:r>
              <a:rPr lang="en-AU" sz="2400" b="1" dirty="0" smtClean="0"/>
              <a:t>View deductions for taxes </a:t>
            </a:r>
          </a:p>
          <a:p>
            <a:pPr marL="342900" lvl="0" indent="-342900">
              <a:buFont typeface="Arial" pitchFamily="34" charset="0"/>
              <a:buChar char="•"/>
            </a:pPr>
            <a:endParaRPr lang="en-AU" sz="2400" b="1" dirty="0"/>
          </a:p>
          <a:p>
            <a:pPr marL="342900" lvl="0" indent="-342900">
              <a:buFont typeface="Arial" pitchFamily="34" charset="0"/>
              <a:buChar char="•"/>
            </a:pPr>
            <a:r>
              <a:rPr lang="en-AU" sz="2400" b="1" dirty="0" smtClean="0"/>
              <a:t>View days taken, quantity, total per year, time left to take and start and end date</a:t>
            </a:r>
          </a:p>
          <a:p>
            <a:pPr marL="342900" lvl="0" indent="-342900">
              <a:buFont typeface="Arial" pitchFamily="34" charset="0"/>
              <a:buChar char="•"/>
            </a:pPr>
            <a:endParaRPr lang="en-AU" sz="2400" b="1" dirty="0"/>
          </a:p>
          <a:p>
            <a:pPr marL="342900" lvl="0" indent="-342900">
              <a:buFont typeface="Arial" pitchFamily="34" charset="0"/>
              <a:buChar char="•"/>
            </a:pPr>
            <a:endParaRPr lang="en-AU" sz="2400" b="1" dirty="0" smtClean="0"/>
          </a:p>
          <a:p>
            <a:pPr marL="342900" lvl="0" indent="-342900">
              <a:buFont typeface="Arial" pitchFamily="34" charset="0"/>
              <a:buChar char="•"/>
            </a:pPr>
            <a:endParaRPr lang="en-AU" sz="2400" b="1" dirty="0"/>
          </a:p>
          <a:p>
            <a:pPr marL="342900" lvl="0" indent="-342900">
              <a:buFont typeface="Arial" pitchFamily="34" charset="0"/>
              <a:buChar char="•"/>
            </a:pPr>
            <a:endParaRPr lang="en-AU" sz="2400" b="1" dirty="0" smtClean="0"/>
          </a:p>
          <a:p>
            <a:pPr marL="342900" lvl="0" indent="-342900">
              <a:buFont typeface="Arial" pitchFamily="34" charset="0"/>
              <a:buChar char="•"/>
            </a:pPr>
            <a:endParaRPr lang="en-AU" sz="2400" b="1" dirty="0"/>
          </a:p>
          <a:p>
            <a:pPr lvl="0"/>
            <a:endParaRPr lang="en-US" sz="2400" b="1" dirty="0"/>
          </a:p>
        </p:txBody>
      </p:sp>
      <p:sp>
        <p:nvSpPr>
          <p:cNvPr id="11" name="Rectangle 10"/>
          <p:cNvSpPr/>
          <p:nvPr/>
        </p:nvSpPr>
        <p:spPr>
          <a:xfrm>
            <a:off x="9243300" y="4724698"/>
            <a:ext cx="4226400" cy="4618800"/>
          </a:xfrm>
          <a:prstGeom prst="rect">
            <a:avLst/>
          </a:prstGeom>
          <a:solidFill>
            <a:srgbClr val="D2C6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Arial" pitchFamily="34" charset="0"/>
              <a:buChar char="•"/>
            </a:pPr>
            <a:endParaRPr lang="en-US" sz="2400" b="1" dirty="0" smtClean="0"/>
          </a:p>
          <a:p>
            <a:pPr marL="342900" lvl="0" indent="-342900">
              <a:buFont typeface="Arial" pitchFamily="34" charset="0"/>
              <a:buChar char="•"/>
            </a:pPr>
            <a:r>
              <a:rPr lang="en-US" sz="2400" b="1" dirty="0" smtClean="0"/>
              <a:t>Add or edit emergency contacts and set up alerts to HR or payroll when a record has been modified</a:t>
            </a:r>
          </a:p>
          <a:p>
            <a:pPr marL="342900" lvl="0" indent="-342900">
              <a:buFont typeface="Arial" pitchFamily="34" charset="0"/>
              <a:buChar char="•"/>
            </a:pPr>
            <a:endParaRPr lang="en-US" sz="2400" b="1" dirty="0"/>
          </a:p>
          <a:p>
            <a:pPr marL="342900" lvl="0" indent="-342900">
              <a:buFont typeface="Arial" pitchFamily="34" charset="0"/>
              <a:buChar char="•"/>
            </a:pPr>
            <a:endParaRPr lang="en-US" sz="2400" b="1" dirty="0" smtClean="0"/>
          </a:p>
          <a:p>
            <a:pPr marL="342900" lvl="0" indent="-342900">
              <a:buFont typeface="Arial" pitchFamily="34" charset="0"/>
              <a:buChar char="•"/>
            </a:pPr>
            <a:endParaRPr lang="en-US" sz="2400" b="1" dirty="0" smtClean="0"/>
          </a:p>
          <a:p>
            <a:pPr marL="342900" lvl="0" indent="-342900">
              <a:buFont typeface="Arial" pitchFamily="34" charset="0"/>
              <a:buChar char="•"/>
            </a:pPr>
            <a:endParaRPr lang="en-US" sz="2400" b="1" dirty="0"/>
          </a:p>
          <a:p>
            <a:pPr lvl="0"/>
            <a:endParaRPr lang="en-US" sz="2400" b="1" dirty="0" smtClean="0"/>
          </a:p>
          <a:p>
            <a:pPr marL="342900" lvl="0" indent="-342900">
              <a:buFont typeface="Arial" pitchFamily="34" charset="0"/>
              <a:buChar char="•"/>
            </a:pPr>
            <a:endParaRPr lang="en-US" sz="2400" b="1" dirty="0"/>
          </a:p>
          <a:p>
            <a:pPr marL="342900" lvl="0" indent="-342900">
              <a:buFont typeface="Arial" pitchFamily="34" charset="0"/>
              <a:buChar char="•"/>
            </a:pPr>
            <a:endParaRPr lang="en-US" sz="2400" b="1" dirty="0" smtClean="0"/>
          </a:p>
          <a:p>
            <a:pPr marL="342900" lvl="0" indent="-342900">
              <a:buFont typeface="Arial" pitchFamily="34" charset="0"/>
              <a:buChar char="•"/>
            </a:pPr>
            <a:endParaRPr lang="en-US" sz="2400" b="1" dirty="0"/>
          </a:p>
        </p:txBody>
      </p:sp>
      <p:sp>
        <p:nvSpPr>
          <p:cNvPr id="12" name="Rectangle 11"/>
          <p:cNvSpPr/>
          <p:nvPr/>
        </p:nvSpPr>
        <p:spPr>
          <a:xfrm>
            <a:off x="13563600" y="4732229"/>
            <a:ext cx="4226400" cy="46188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2400" b="1" dirty="0" smtClean="0"/>
          </a:p>
          <a:p>
            <a:pPr marL="342900" lvl="0" indent="-342900">
              <a:buFont typeface="Arial" pitchFamily="34" charset="0"/>
              <a:buChar char="•"/>
            </a:pPr>
            <a:endParaRPr lang="en-US" sz="2400" b="1" dirty="0" smtClean="0"/>
          </a:p>
          <a:p>
            <a:pPr marL="342900" lvl="0" indent="-342900">
              <a:buFont typeface="Arial" pitchFamily="34" charset="0"/>
              <a:buChar char="•"/>
            </a:pPr>
            <a:endParaRPr lang="en-US" sz="2400" b="1" dirty="0" smtClean="0"/>
          </a:p>
          <a:p>
            <a:pPr marL="342900" lvl="0" indent="-342900">
              <a:buFont typeface="Arial" pitchFamily="34" charset="0"/>
              <a:buChar char="•"/>
            </a:pPr>
            <a:endParaRPr lang="en-US" sz="2400" b="1" dirty="0"/>
          </a:p>
          <a:p>
            <a:pPr marL="342900" lvl="0" indent="-342900">
              <a:buFont typeface="Arial" pitchFamily="34" charset="0"/>
              <a:buChar char="•"/>
            </a:pPr>
            <a:endParaRPr lang="en-US" sz="2400" b="1" dirty="0" smtClean="0"/>
          </a:p>
          <a:p>
            <a:pPr marL="342900" lvl="0" indent="-342900">
              <a:buFont typeface="Arial" pitchFamily="34" charset="0"/>
              <a:buChar char="•"/>
            </a:pPr>
            <a:endParaRPr lang="en-US" sz="2400" b="1" dirty="0"/>
          </a:p>
          <a:p>
            <a:pPr marL="342900" lvl="0" indent="-342900">
              <a:buFont typeface="Arial" pitchFamily="34" charset="0"/>
              <a:buChar char="•"/>
            </a:pPr>
            <a:endParaRPr lang="en-US" sz="2400" b="1" dirty="0" smtClean="0"/>
          </a:p>
          <a:p>
            <a:pPr marL="342900" lvl="0" indent="-342900">
              <a:buFont typeface="Arial" pitchFamily="34" charset="0"/>
              <a:buChar char="•"/>
            </a:pPr>
            <a:endParaRPr lang="en-US" sz="2400" b="1" dirty="0"/>
          </a:p>
          <a:p>
            <a:pPr marL="342900" lvl="0" indent="-342900">
              <a:buFont typeface="Arial" pitchFamily="34" charset="0"/>
              <a:buChar char="•"/>
            </a:pPr>
            <a:endParaRPr lang="en-US" sz="2400" b="1" dirty="0" smtClean="0"/>
          </a:p>
          <a:p>
            <a:pPr marL="342900" lvl="0" indent="-342900">
              <a:buFont typeface="Arial" pitchFamily="34" charset="0"/>
              <a:buChar char="•"/>
            </a:pPr>
            <a:r>
              <a:rPr lang="en-US" sz="2400" b="1" dirty="0" smtClean="0"/>
              <a:t>View personal information such as contact, birth date, marital status and hire date plus employee review information</a:t>
            </a:r>
          </a:p>
          <a:p>
            <a:pPr lvl="0"/>
            <a:endParaRPr lang="en-US" sz="2400" b="1" dirty="0" smtClean="0"/>
          </a:p>
          <a:p>
            <a:pPr marL="342900" indent="-342900">
              <a:buFont typeface="Arial" pitchFamily="34" charset="0"/>
              <a:buChar char="•"/>
            </a:pPr>
            <a:r>
              <a:rPr lang="en-US" sz="2400" b="1" dirty="0"/>
              <a:t>Update functions </a:t>
            </a:r>
            <a:r>
              <a:rPr lang="en-US" sz="2400" b="1" dirty="0" smtClean="0"/>
              <a:t>allow </a:t>
            </a:r>
            <a:r>
              <a:rPr lang="en-US" sz="2400" b="1" dirty="0"/>
              <a:t>employees to change phone, email, address, city </a:t>
            </a:r>
            <a:r>
              <a:rPr lang="en-US" sz="2400" b="1" dirty="0" smtClean="0"/>
              <a:t>&amp; postal </a:t>
            </a:r>
            <a:r>
              <a:rPr lang="en-US" sz="2400" b="1" dirty="0"/>
              <a:t>code</a:t>
            </a:r>
          </a:p>
          <a:p>
            <a:pPr marL="342900" lvl="0" indent="-342900">
              <a:buFont typeface="Arial" pitchFamily="34" charset="0"/>
              <a:buChar char="•"/>
            </a:pPr>
            <a:endParaRPr lang="en-US" sz="2400" b="1" dirty="0" smtClean="0"/>
          </a:p>
          <a:p>
            <a:pPr marL="342900" lvl="0" indent="-342900">
              <a:buFont typeface="Arial" pitchFamily="34" charset="0"/>
              <a:buChar char="•"/>
            </a:pPr>
            <a:endParaRPr lang="en-US" sz="2400" b="1" dirty="0"/>
          </a:p>
          <a:p>
            <a:pPr marL="342900" lvl="0" indent="-342900">
              <a:buFont typeface="Arial" pitchFamily="34" charset="0"/>
              <a:buChar char="•"/>
            </a:pPr>
            <a:endParaRPr lang="en-US" sz="2400" b="1" dirty="0" smtClean="0"/>
          </a:p>
          <a:p>
            <a:pPr marL="342900" lvl="0" indent="-342900">
              <a:buFont typeface="Arial" pitchFamily="34" charset="0"/>
              <a:buChar char="•"/>
            </a:pPr>
            <a:endParaRPr lang="en-US" sz="2400" b="1" dirty="0"/>
          </a:p>
          <a:p>
            <a:pPr marL="342900" lvl="0" indent="-342900">
              <a:buFont typeface="Arial" pitchFamily="34" charset="0"/>
              <a:buChar char="•"/>
            </a:pPr>
            <a:endParaRPr lang="en-US" sz="2400" b="1" dirty="0" smtClean="0"/>
          </a:p>
          <a:p>
            <a:pPr marL="342900" lvl="0" indent="-342900">
              <a:buFont typeface="Arial" pitchFamily="34" charset="0"/>
              <a:buChar char="•"/>
            </a:pPr>
            <a:endParaRPr lang="en-US" sz="2400" b="1" dirty="0" smtClean="0"/>
          </a:p>
          <a:p>
            <a:pPr marL="342900" lvl="0" indent="-342900">
              <a:buFont typeface="Arial" pitchFamily="34" charset="0"/>
              <a:buChar char="•"/>
            </a:pPr>
            <a:endParaRPr lang="en-US" sz="2400" b="1" dirty="0" smtClean="0"/>
          </a:p>
          <a:p>
            <a:pPr lvl="0"/>
            <a:endParaRPr lang="en-US" sz="2400" b="1" dirty="0" smtClean="0"/>
          </a:p>
          <a:p>
            <a:pPr lvl="0"/>
            <a:endParaRPr lang="en-US" sz="2400" b="1" dirty="0"/>
          </a:p>
        </p:txBody>
      </p:sp>
      <p:sp>
        <p:nvSpPr>
          <p:cNvPr id="13" name="Rectangle 12"/>
          <p:cNvSpPr/>
          <p:nvPr/>
        </p:nvSpPr>
        <p:spPr>
          <a:xfrm>
            <a:off x="4908804" y="4733254"/>
            <a:ext cx="4226400" cy="46188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Arial" pitchFamily="34" charset="0"/>
              <a:buChar char="•"/>
            </a:pPr>
            <a:r>
              <a:rPr lang="en-US" sz="2400" b="1" dirty="0" smtClean="0"/>
              <a:t>View, edit, add or remove beneficiary and dependent information</a:t>
            </a:r>
          </a:p>
          <a:p>
            <a:pPr marL="342900" indent="-342900">
              <a:buFont typeface="Arial" pitchFamily="34" charset="0"/>
              <a:buChar char="•"/>
            </a:pPr>
            <a:endParaRPr lang="en-US" sz="2400" b="1" dirty="0" smtClean="0"/>
          </a:p>
          <a:p>
            <a:pPr marL="342900" indent="-342900">
              <a:buFont typeface="Arial" pitchFamily="34" charset="0"/>
              <a:buChar char="•"/>
            </a:pPr>
            <a:endParaRPr lang="en-US" sz="2400" b="1" dirty="0"/>
          </a:p>
          <a:p>
            <a:pPr marL="342900" indent="-342900">
              <a:buFont typeface="Arial" pitchFamily="34" charset="0"/>
              <a:buChar char="•"/>
            </a:pPr>
            <a:r>
              <a:rPr lang="en-US" sz="2400" b="1" dirty="0" smtClean="0"/>
              <a:t>View </a:t>
            </a:r>
            <a:r>
              <a:rPr lang="en-US" sz="2400" b="1" dirty="0"/>
              <a:t>testing, training and special certifications with </a:t>
            </a:r>
            <a:r>
              <a:rPr lang="en-US" sz="2400" b="1" dirty="0" smtClean="0"/>
              <a:t>expired dates </a:t>
            </a:r>
          </a:p>
          <a:p>
            <a:pPr lvl="0"/>
            <a:endParaRPr lang="en-US" sz="2400" b="1" dirty="0" smtClean="0"/>
          </a:p>
          <a:p>
            <a:pPr lvl="0"/>
            <a:endParaRPr lang="en-US" sz="2400" b="1" dirty="0" smtClean="0"/>
          </a:p>
          <a:p>
            <a:pPr marL="342900" lvl="0" indent="-342900">
              <a:buFont typeface="Arial" pitchFamily="34" charset="0"/>
              <a:buChar char="•"/>
            </a:pPr>
            <a:endParaRPr lang="en-US" sz="2400" b="1" dirty="0" smtClean="0"/>
          </a:p>
        </p:txBody>
      </p:sp>
    </p:spTree>
  </p:cSld>
  <p:clrMapOvr>
    <a:masterClrMapping/>
  </p:clrMapOvr>
  <p:transition>
    <p:push/>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0" y="1371601"/>
            <a:ext cx="14537329" cy="685572"/>
          </a:xfrm>
        </p:spPr>
        <p:txBody>
          <a:bodyPr/>
          <a:lstStyle/>
          <a:p>
            <a:r>
              <a:rPr sz="4950" dirty="0" smtClean="0"/>
              <a:t>Features </a:t>
            </a:r>
            <a:r>
              <a:rPr lang="en-IN" sz="4950" dirty="0" smtClean="0"/>
              <a:t>–</a:t>
            </a:r>
            <a:r>
              <a:rPr sz="4950" dirty="0" smtClean="0"/>
              <a:t> </a:t>
            </a:r>
            <a:r>
              <a:rPr lang="en-IN" sz="4950" dirty="0" smtClean="0"/>
              <a:t>Enterprise </a:t>
            </a:r>
            <a:r>
              <a:rPr lang="en-IN" sz="4950" dirty="0"/>
              <a:t>Self-service Portal</a:t>
            </a:r>
            <a:endParaRPr lang="en-US" sz="4950" dirty="0"/>
          </a:p>
        </p:txBody>
      </p:sp>
      <p:sp>
        <p:nvSpPr>
          <p:cNvPr id="3" name="Rectangle 2"/>
          <p:cNvSpPr/>
          <p:nvPr/>
        </p:nvSpPr>
        <p:spPr>
          <a:xfrm>
            <a:off x="1862110" y="4793292"/>
            <a:ext cx="3584448" cy="1837944"/>
          </a:xfrm>
          <a:prstGeom prst="rect">
            <a:avLst/>
          </a:prstGeom>
          <a:solidFill>
            <a:srgbClr val="D80E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smtClean="0"/>
              <a:t>Maintain </a:t>
            </a:r>
          </a:p>
          <a:p>
            <a:pPr lvl="0" algn="ctr"/>
            <a:r>
              <a:rPr lang="en-IN" sz="2400" b="1" dirty="0" smtClean="0"/>
              <a:t>competencies</a:t>
            </a:r>
            <a:endParaRPr lang="en-IN" sz="2400" b="1" dirty="0"/>
          </a:p>
        </p:txBody>
      </p:sp>
      <p:sp>
        <p:nvSpPr>
          <p:cNvPr id="4" name="Rectangle 3"/>
          <p:cNvSpPr/>
          <p:nvPr/>
        </p:nvSpPr>
        <p:spPr>
          <a:xfrm>
            <a:off x="12928716" y="2852722"/>
            <a:ext cx="3584448" cy="183794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smtClean="0"/>
              <a:t>Initiate employee discussions</a:t>
            </a:r>
            <a:endParaRPr lang="en-IN" sz="2400" b="1" dirty="0"/>
          </a:p>
        </p:txBody>
      </p:sp>
      <p:sp>
        <p:nvSpPr>
          <p:cNvPr id="5" name="Rectangle 4"/>
          <p:cNvSpPr/>
          <p:nvPr/>
        </p:nvSpPr>
        <p:spPr>
          <a:xfrm>
            <a:off x="9239250" y="2850182"/>
            <a:ext cx="3584448" cy="183794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smtClean="0"/>
              <a:t>Maintain performance goals</a:t>
            </a:r>
            <a:endParaRPr lang="en-IN" sz="2400" b="1" dirty="0"/>
          </a:p>
        </p:txBody>
      </p:sp>
      <p:sp>
        <p:nvSpPr>
          <p:cNvPr id="6" name="Rectangle 5"/>
          <p:cNvSpPr/>
          <p:nvPr/>
        </p:nvSpPr>
        <p:spPr>
          <a:xfrm>
            <a:off x="5551576" y="2850182"/>
            <a:ext cx="3584448" cy="183794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smtClean="0"/>
              <a:t>Register for classes and manage waiting lists</a:t>
            </a:r>
            <a:endParaRPr lang="en-IN" sz="2400" b="1" dirty="0"/>
          </a:p>
        </p:txBody>
      </p:sp>
      <p:sp>
        <p:nvSpPr>
          <p:cNvPr id="7" name="Rectangle 6"/>
          <p:cNvSpPr/>
          <p:nvPr/>
        </p:nvSpPr>
        <p:spPr>
          <a:xfrm>
            <a:off x="1862110" y="2852722"/>
            <a:ext cx="3584448" cy="1837944"/>
          </a:xfrm>
          <a:prstGeom prst="rect">
            <a:avLst/>
          </a:prstGeom>
          <a:solidFill>
            <a:srgbClr val="FA6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smtClean="0"/>
              <a:t>Apply for jobs </a:t>
            </a:r>
            <a:endParaRPr lang="en-IN" sz="2400" b="1" dirty="0"/>
          </a:p>
        </p:txBody>
      </p:sp>
      <p:sp>
        <p:nvSpPr>
          <p:cNvPr id="8" name="Rectangle 7"/>
          <p:cNvSpPr/>
          <p:nvPr/>
        </p:nvSpPr>
        <p:spPr>
          <a:xfrm>
            <a:off x="12947766" y="6750690"/>
            <a:ext cx="3584448" cy="1837944"/>
          </a:xfrm>
          <a:prstGeom prst="rect">
            <a:avLst/>
          </a:prstGeom>
          <a:solidFill>
            <a:srgbClr val="FA6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smtClean="0"/>
              <a:t>Manage travel and expenses, procurement, and approval limits</a:t>
            </a:r>
            <a:endParaRPr lang="en-IN" sz="2400" b="1" dirty="0"/>
          </a:p>
        </p:txBody>
      </p:sp>
      <p:sp>
        <p:nvSpPr>
          <p:cNvPr id="9" name="Rectangle 8"/>
          <p:cNvSpPr/>
          <p:nvPr/>
        </p:nvSpPr>
        <p:spPr>
          <a:xfrm>
            <a:off x="9277350" y="6750690"/>
            <a:ext cx="3584448" cy="183794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smtClean="0"/>
              <a:t>Enter and approve absences</a:t>
            </a:r>
            <a:endParaRPr lang="en-IN" sz="2400" b="1" dirty="0"/>
          </a:p>
        </p:txBody>
      </p:sp>
      <p:sp>
        <p:nvSpPr>
          <p:cNvPr id="10" name="Rectangle 9"/>
          <p:cNvSpPr/>
          <p:nvPr/>
        </p:nvSpPr>
        <p:spPr>
          <a:xfrm>
            <a:off x="5570056" y="6750690"/>
            <a:ext cx="3584448" cy="183794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smtClean="0"/>
              <a:t>Manage recruiting </a:t>
            </a:r>
            <a:endParaRPr lang="en-IN" sz="2400" b="1" dirty="0"/>
          </a:p>
        </p:txBody>
      </p:sp>
      <p:sp>
        <p:nvSpPr>
          <p:cNvPr id="11" name="Rectangle 10"/>
          <p:cNvSpPr/>
          <p:nvPr/>
        </p:nvSpPr>
        <p:spPr>
          <a:xfrm>
            <a:off x="1862110" y="6750690"/>
            <a:ext cx="3584448" cy="183794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smtClean="0"/>
              <a:t>Take online questionnaires</a:t>
            </a:r>
            <a:endParaRPr lang="en-IN" sz="2400" b="1" dirty="0"/>
          </a:p>
        </p:txBody>
      </p:sp>
      <p:sp>
        <p:nvSpPr>
          <p:cNvPr id="12" name="Rectangle 11"/>
          <p:cNvSpPr/>
          <p:nvPr/>
        </p:nvSpPr>
        <p:spPr>
          <a:xfrm>
            <a:off x="12928716" y="4793292"/>
            <a:ext cx="3584448" cy="1837944"/>
          </a:xfrm>
          <a:prstGeom prst="rect">
            <a:avLst/>
          </a:prstGeom>
          <a:solidFill>
            <a:srgbClr val="D80E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smtClean="0"/>
              <a:t>Maintain personal information</a:t>
            </a:r>
            <a:endParaRPr lang="en-IN" sz="2400" b="1" dirty="0"/>
          </a:p>
        </p:txBody>
      </p:sp>
      <p:sp>
        <p:nvSpPr>
          <p:cNvPr id="13" name="Rectangle 12"/>
          <p:cNvSpPr/>
          <p:nvPr/>
        </p:nvSpPr>
        <p:spPr>
          <a:xfrm>
            <a:off x="5551576" y="4793292"/>
            <a:ext cx="7269074" cy="1837944"/>
          </a:xfrm>
          <a:prstGeom prst="rect">
            <a:avLst/>
          </a:prstGeom>
          <a:solidFill>
            <a:srgbClr val="D2C6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2400" b="1" dirty="0" smtClean="0"/>
              <a:t>Enterprise self-service portal</a:t>
            </a:r>
            <a:endParaRPr lang="en-US" sz="2400" b="1" dirty="0"/>
          </a:p>
        </p:txBody>
      </p:sp>
    </p:spTree>
  </p:cSld>
  <p:clrMapOvr>
    <a:masterClrMapping/>
  </p:clrMapOvr>
  <p:transition>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1590231" y="2712053"/>
            <a:ext cx="4923954" cy="6288966"/>
            <a:chOff x="906111" y="1104900"/>
            <a:chExt cx="2293568" cy="3604898"/>
          </a:xfrm>
        </p:grpSpPr>
        <p:sp>
          <p:nvSpPr>
            <p:cNvPr id="68" name="white gradient"/>
            <p:cNvSpPr/>
            <p:nvPr/>
          </p:nvSpPr>
          <p:spPr>
            <a:xfrm>
              <a:off x="906111" y="1104900"/>
              <a:ext cx="2291722" cy="601832"/>
            </a:xfrm>
            <a:prstGeom prst="rect">
              <a:avLst/>
            </a:prstGeom>
            <a:solidFill>
              <a:schemeClr val="accent5"/>
            </a:solidFill>
            <a:ln w="3175" cap="rnd">
              <a:noFill/>
              <a:headEnd type="none" w="lg" len="med"/>
              <a:tailEnd type="oval" w="med"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099" tIns="68550" rIns="137099" bIns="68550" numCol="1" spcCol="0" rtlCol="0" fromWordArt="0" anchor="ctr" anchorCtr="0" forceAA="0" compatLnSpc="1">
              <a:prstTxWarp prst="textNoShape">
                <a:avLst/>
              </a:prstTxWarp>
              <a:noAutofit/>
            </a:bodyPr>
            <a:lstStyle/>
            <a:p>
              <a:pPr algn="ctr" defTabSz="1220094"/>
              <a:r>
                <a:rPr lang="en-IN" sz="2800" dirty="0">
                  <a:gradFill>
                    <a:gsLst>
                      <a:gs pos="0">
                        <a:srgbClr val="FFFFFF"/>
                      </a:gs>
                      <a:gs pos="100000">
                        <a:srgbClr val="FFFFFF"/>
                      </a:gs>
                    </a:gsLst>
                    <a:lin ang="16200000" scaled="0"/>
                  </a:gradFill>
                  <a:latin typeface="Segoe UI" pitchFamily="34" charset="0"/>
                  <a:ea typeface="Segoe UI" pitchFamily="34" charset="0"/>
                  <a:cs typeface="Segoe UI" pitchFamily="34" charset="0"/>
                </a:rPr>
                <a:t> Over millions hours of Dynamics experience</a:t>
              </a:r>
            </a:p>
          </p:txBody>
        </p:sp>
        <p:sp>
          <p:nvSpPr>
            <p:cNvPr id="69" name="Content Placeholder 4"/>
            <p:cNvSpPr txBox="1">
              <a:spLocks/>
            </p:cNvSpPr>
            <p:nvPr/>
          </p:nvSpPr>
          <p:spPr>
            <a:xfrm>
              <a:off x="906111" y="3642940"/>
              <a:ext cx="2291722" cy="1066858"/>
            </a:xfrm>
            <a:prstGeom prst="rect">
              <a:avLst/>
            </a:prstGeom>
            <a:solidFill>
              <a:schemeClr val="accent5"/>
            </a:solidFill>
          </p:spPr>
          <p:txBody>
            <a:bodyPr anchor="ctr"/>
            <a:lstStyle>
              <a:lvl1pPr marL="231775" indent="-231775" algn="l" defTabSz="914400" rtl="0" eaLnBrk="1" latinLnBrk="0" hangingPunct="1">
                <a:spcBef>
                  <a:spcPct val="20000"/>
                </a:spcBef>
                <a:buClr>
                  <a:srgbClr val="397FBB"/>
                </a:buClr>
                <a:buSzPct val="105000"/>
                <a:buFontTx/>
                <a:buBlip>
                  <a:blip r:embed="rId3"/>
                </a:buBlip>
                <a:defRPr sz="1800" kern="1200">
                  <a:solidFill>
                    <a:srgbClr val="397FBB"/>
                  </a:solidFill>
                  <a:latin typeface="Verdana" pitchFamily="34" charset="0"/>
                  <a:ea typeface="Verdana" pitchFamily="34" charset="0"/>
                  <a:cs typeface="Verdana" pitchFamily="34" charset="0"/>
                </a:defRPr>
              </a:lvl1pPr>
              <a:lvl2pPr marL="457200" indent="-230188" algn="l" defTabSz="914400" rtl="0" eaLnBrk="1" latinLnBrk="0" hangingPunct="1">
                <a:spcBef>
                  <a:spcPct val="20000"/>
                </a:spcBef>
                <a:buClr>
                  <a:srgbClr val="F1AB3C"/>
                </a:buClr>
                <a:buFont typeface="Arial" pitchFamily="34" charset="0"/>
                <a:buChar char="–"/>
                <a:defRPr sz="1600" kern="1200">
                  <a:solidFill>
                    <a:srgbClr val="626161"/>
                  </a:solidFill>
                  <a:latin typeface="Verdana" pitchFamily="34" charset="0"/>
                  <a:ea typeface="Verdana" pitchFamily="34" charset="0"/>
                  <a:cs typeface="Verdana" pitchFamily="34" charset="0"/>
                </a:defRPr>
              </a:lvl2pPr>
              <a:lvl3pPr marL="795338" indent="-228600" algn="l" defTabSz="914400" rtl="0" eaLnBrk="1" latinLnBrk="0" hangingPunct="1">
                <a:spcBef>
                  <a:spcPct val="20000"/>
                </a:spcBef>
                <a:buClr>
                  <a:srgbClr val="F1AB3C"/>
                </a:buClr>
                <a:buFont typeface="Arial" pitchFamily="34" charset="0"/>
                <a:buChar char="•"/>
                <a:defRPr sz="1400" kern="1200">
                  <a:solidFill>
                    <a:srgbClr val="626161"/>
                  </a:solidFill>
                  <a:latin typeface="Verdana" pitchFamily="34" charset="0"/>
                  <a:ea typeface="Verdana" pitchFamily="34" charset="0"/>
                  <a:cs typeface="Verdana" pitchFamily="34" charset="0"/>
                </a:defRPr>
              </a:lvl3pPr>
              <a:lvl4pPr marL="1143000" indent="-228600" algn="l" defTabSz="914400" rtl="0" eaLnBrk="1" latinLnBrk="0" hangingPunct="1">
                <a:spcBef>
                  <a:spcPct val="20000"/>
                </a:spcBef>
                <a:buClr>
                  <a:srgbClr val="F1AB3C"/>
                </a:buClr>
                <a:buFont typeface="Arial" pitchFamily="34" charset="0"/>
                <a:buChar char="–"/>
                <a:defRPr sz="1200" kern="1200">
                  <a:solidFill>
                    <a:srgbClr val="626161"/>
                  </a:solidFill>
                  <a:latin typeface="Verdana" pitchFamily="34" charset="0"/>
                  <a:ea typeface="Verdana" pitchFamily="34" charset="0"/>
                  <a:cs typeface="Verdana" pitchFamily="34" charset="0"/>
                </a:defRPr>
              </a:lvl4pPr>
              <a:lvl5pPr marL="1484313" indent="-228600" algn="l" defTabSz="914400" rtl="0" eaLnBrk="1" latinLnBrk="0" hangingPunct="1">
                <a:spcBef>
                  <a:spcPct val="20000"/>
                </a:spcBef>
                <a:buClr>
                  <a:srgbClr val="F1AB3C"/>
                </a:buClr>
                <a:buFont typeface="Arial" pitchFamily="34" charset="0"/>
                <a:buChar char="»"/>
                <a:defRPr sz="1200" kern="1200">
                  <a:solidFill>
                    <a:srgbClr val="62616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IN" sz="2800" dirty="0" smtClean="0">
                  <a:gradFill>
                    <a:gsLst>
                      <a:gs pos="0">
                        <a:srgbClr val="FFFFFF"/>
                      </a:gs>
                      <a:gs pos="100000">
                        <a:srgbClr val="FFFFFF"/>
                      </a:gs>
                    </a:gsLst>
                    <a:lin ang="16200000" scaled="0"/>
                  </a:gradFill>
                  <a:latin typeface="Segoe UI"/>
                  <a:ea typeface="Segoe UI" pitchFamily="34" charset="0"/>
                  <a:cs typeface="Segoe UI" pitchFamily="34" charset="0"/>
                </a:rPr>
                <a:t>Onsite </a:t>
              </a:r>
              <a:r>
                <a:rPr lang="en-IN" sz="2800" dirty="0">
                  <a:gradFill>
                    <a:gsLst>
                      <a:gs pos="0">
                        <a:srgbClr val="FFFFFF"/>
                      </a:gs>
                      <a:gs pos="100000">
                        <a:srgbClr val="FFFFFF"/>
                      </a:gs>
                    </a:gsLst>
                    <a:lin ang="16200000" scaled="0"/>
                  </a:gradFill>
                  <a:latin typeface="Segoe UI"/>
                  <a:ea typeface="Segoe UI" pitchFamily="34" charset="0"/>
                  <a:cs typeface="Segoe UI" pitchFamily="34" charset="0"/>
                </a:rPr>
                <a:t>/ </a:t>
              </a:r>
              <a:r>
                <a:rPr lang="en-IN" sz="2800" dirty="0" smtClean="0">
                  <a:gradFill>
                    <a:gsLst>
                      <a:gs pos="0">
                        <a:srgbClr val="FFFFFF"/>
                      </a:gs>
                      <a:gs pos="100000">
                        <a:srgbClr val="FFFFFF"/>
                      </a:gs>
                    </a:gsLst>
                    <a:lin ang="16200000" scaled="0"/>
                  </a:gradFill>
                  <a:latin typeface="Segoe UI"/>
                  <a:ea typeface="Segoe UI" pitchFamily="34" charset="0"/>
                  <a:cs typeface="Segoe UI" pitchFamily="34" charset="0"/>
                </a:rPr>
                <a:t>Offshore experience</a:t>
              </a:r>
              <a:endParaRPr lang="en-IN" sz="2800" dirty="0">
                <a:gradFill>
                  <a:gsLst>
                    <a:gs pos="0">
                      <a:srgbClr val="FFFFFF"/>
                    </a:gs>
                    <a:gs pos="100000">
                      <a:srgbClr val="FFFFFF"/>
                    </a:gs>
                  </a:gsLst>
                  <a:lin ang="16200000" scaled="0"/>
                </a:gradFill>
                <a:latin typeface="Segoe UI"/>
                <a:ea typeface="Segoe UI" pitchFamily="34" charset="0"/>
                <a:cs typeface="Segoe UI" pitchFamily="34" charset="0"/>
              </a:endParaRPr>
            </a:p>
          </p:txBody>
        </p:sp>
        <p:pic>
          <p:nvPicPr>
            <p:cNvPr id="70" name="Picture 2"/>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906111" y="1706732"/>
              <a:ext cx="2293568" cy="1936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1" name="Group 70"/>
          <p:cNvGrpSpPr/>
          <p:nvPr/>
        </p:nvGrpSpPr>
        <p:grpSpPr>
          <a:xfrm>
            <a:off x="6673982" y="2711895"/>
            <a:ext cx="4907706" cy="6289122"/>
            <a:chOff x="3352800" y="1104900"/>
            <a:chExt cx="2286000" cy="3604988"/>
          </a:xfrm>
        </p:grpSpPr>
        <p:sp>
          <p:nvSpPr>
            <p:cNvPr id="72" name="white gradient"/>
            <p:cNvSpPr/>
            <p:nvPr/>
          </p:nvSpPr>
          <p:spPr>
            <a:xfrm>
              <a:off x="3352800" y="1104900"/>
              <a:ext cx="2286000" cy="603504"/>
            </a:xfrm>
            <a:prstGeom prst="rect">
              <a:avLst/>
            </a:prstGeom>
            <a:solidFill>
              <a:schemeClr val="accent1">
                <a:lumMod val="75000"/>
              </a:schemeClr>
            </a:solidFill>
            <a:ln w="3175" cap="rnd">
              <a:noFill/>
              <a:headEnd type="none" w="lg" len="med"/>
              <a:tailEnd type="oval" w="med"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099" tIns="68550" rIns="137099" bIns="68550" numCol="1" spcCol="0" rtlCol="0" fromWordArt="0" anchor="ctr" anchorCtr="0" forceAA="0" compatLnSpc="1">
              <a:prstTxWarp prst="textNoShape">
                <a:avLst/>
              </a:prstTxWarp>
              <a:noAutofit/>
            </a:bodyPr>
            <a:lstStyle/>
            <a:p>
              <a:pPr algn="ctr" defTabSz="1220094"/>
              <a:r>
                <a:rPr lang="en-IN" sz="2800" dirty="0">
                  <a:gradFill>
                    <a:gsLst>
                      <a:gs pos="0">
                        <a:srgbClr val="FFFFFF"/>
                      </a:gs>
                      <a:gs pos="100000">
                        <a:srgbClr val="FFFFFF"/>
                      </a:gs>
                    </a:gsLst>
                    <a:lin ang="16200000" scaled="0"/>
                  </a:gradFill>
                  <a:latin typeface="Segoe UI" pitchFamily="34" charset="0"/>
                  <a:ea typeface="Segoe UI" pitchFamily="34" charset="0"/>
                  <a:cs typeface="Segoe UI" pitchFamily="34" charset="0"/>
                </a:rPr>
                <a:t> Committed to ‘Timely &amp; Quality’ delivery</a:t>
              </a:r>
            </a:p>
          </p:txBody>
        </p:sp>
        <p:sp>
          <p:nvSpPr>
            <p:cNvPr id="73" name="Content Placeholder 4"/>
            <p:cNvSpPr txBox="1">
              <a:spLocks/>
            </p:cNvSpPr>
            <p:nvPr/>
          </p:nvSpPr>
          <p:spPr>
            <a:xfrm>
              <a:off x="3352800" y="3632940"/>
              <a:ext cx="2285195" cy="1076948"/>
            </a:xfrm>
            <a:prstGeom prst="rect">
              <a:avLst/>
            </a:prstGeom>
            <a:solidFill>
              <a:schemeClr val="accent1">
                <a:lumMod val="75000"/>
              </a:schemeClr>
            </a:solidFill>
          </p:spPr>
          <p:txBody>
            <a:bodyPr lIns="68580" tIns="0" rIns="68580" bIns="0" anchor="ctr"/>
            <a:lstStyle>
              <a:lvl1pPr marL="231775" indent="-231775" algn="l" defTabSz="914400" rtl="0" eaLnBrk="1" latinLnBrk="0" hangingPunct="1">
                <a:spcBef>
                  <a:spcPct val="20000"/>
                </a:spcBef>
                <a:buClr>
                  <a:srgbClr val="397FBB"/>
                </a:buClr>
                <a:buSzPct val="105000"/>
                <a:buFontTx/>
                <a:buBlip>
                  <a:blip r:embed="rId3"/>
                </a:buBlip>
                <a:defRPr sz="1800" kern="1200">
                  <a:solidFill>
                    <a:srgbClr val="397FBB"/>
                  </a:solidFill>
                  <a:latin typeface="Verdana" pitchFamily="34" charset="0"/>
                  <a:ea typeface="Verdana" pitchFamily="34" charset="0"/>
                  <a:cs typeface="Verdana" pitchFamily="34" charset="0"/>
                </a:defRPr>
              </a:lvl1pPr>
              <a:lvl2pPr marL="457200" indent="-230188" algn="l" defTabSz="914400" rtl="0" eaLnBrk="1" latinLnBrk="0" hangingPunct="1">
                <a:spcBef>
                  <a:spcPct val="20000"/>
                </a:spcBef>
                <a:buClr>
                  <a:srgbClr val="F1AB3C"/>
                </a:buClr>
                <a:buFont typeface="Arial" pitchFamily="34" charset="0"/>
                <a:buChar char="–"/>
                <a:defRPr sz="1600" kern="1200">
                  <a:solidFill>
                    <a:srgbClr val="626161"/>
                  </a:solidFill>
                  <a:latin typeface="Verdana" pitchFamily="34" charset="0"/>
                  <a:ea typeface="Verdana" pitchFamily="34" charset="0"/>
                  <a:cs typeface="Verdana" pitchFamily="34" charset="0"/>
                </a:defRPr>
              </a:lvl2pPr>
              <a:lvl3pPr marL="795338" indent="-228600" algn="l" defTabSz="914400" rtl="0" eaLnBrk="1" latinLnBrk="0" hangingPunct="1">
                <a:spcBef>
                  <a:spcPct val="20000"/>
                </a:spcBef>
                <a:buClr>
                  <a:srgbClr val="F1AB3C"/>
                </a:buClr>
                <a:buFont typeface="Arial" pitchFamily="34" charset="0"/>
                <a:buChar char="•"/>
                <a:defRPr sz="1400" kern="1200">
                  <a:solidFill>
                    <a:srgbClr val="626161"/>
                  </a:solidFill>
                  <a:latin typeface="Verdana" pitchFamily="34" charset="0"/>
                  <a:ea typeface="Verdana" pitchFamily="34" charset="0"/>
                  <a:cs typeface="Verdana" pitchFamily="34" charset="0"/>
                </a:defRPr>
              </a:lvl3pPr>
              <a:lvl4pPr marL="1143000" indent="-228600" algn="l" defTabSz="914400" rtl="0" eaLnBrk="1" latinLnBrk="0" hangingPunct="1">
                <a:spcBef>
                  <a:spcPct val="20000"/>
                </a:spcBef>
                <a:buClr>
                  <a:srgbClr val="F1AB3C"/>
                </a:buClr>
                <a:buFont typeface="Arial" pitchFamily="34" charset="0"/>
                <a:buChar char="–"/>
                <a:defRPr sz="1200" kern="1200">
                  <a:solidFill>
                    <a:srgbClr val="626161"/>
                  </a:solidFill>
                  <a:latin typeface="Verdana" pitchFamily="34" charset="0"/>
                  <a:ea typeface="Verdana" pitchFamily="34" charset="0"/>
                  <a:cs typeface="Verdana" pitchFamily="34" charset="0"/>
                </a:defRPr>
              </a:lvl4pPr>
              <a:lvl5pPr marL="1484313" indent="-228600" algn="l" defTabSz="914400" rtl="0" eaLnBrk="1" latinLnBrk="0" hangingPunct="1">
                <a:spcBef>
                  <a:spcPct val="20000"/>
                </a:spcBef>
                <a:buClr>
                  <a:srgbClr val="F1AB3C"/>
                </a:buClr>
                <a:buFont typeface="Arial" pitchFamily="34" charset="0"/>
                <a:buChar char="»"/>
                <a:defRPr sz="1200" kern="1200">
                  <a:solidFill>
                    <a:srgbClr val="62616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IN" sz="2800" spc="-30" dirty="0">
                  <a:gradFill>
                    <a:gsLst>
                      <a:gs pos="0">
                        <a:srgbClr val="FFFFFF"/>
                      </a:gs>
                      <a:gs pos="100000">
                        <a:srgbClr val="FFFFFF"/>
                      </a:gs>
                    </a:gsLst>
                    <a:lin ang="16200000" scaled="0"/>
                  </a:gradFill>
                  <a:latin typeface="Segoe UI"/>
                  <a:ea typeface="Segoe UI" pitchFamily="34" charset="0"/>
                  <a:cs typeface="Segoe UI" pitchFamily="34" charset="0"/>
                </a:rPr>
                <a:t> Incentivized for FTR (First time Right)</a:t>
              </a:r>
            </a:p>
          </p:txBody>
        </p:sp>
        <p:pic>
          <p:nvPicPr>
            <p:cNvPr id="74" name="Picture 3"/>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3352800" y="1708497"/>
              <a:ext cx="2286000" cy="1924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5" name="Group 74"/>
          <p:cNvGrpSpPr/>
          <p:nvPr/>
        </p:nvGrpSpPr>
        <p:grpSpPr>
          <a:xfrm>
            <a:off x="11736655" y="2712053"/>
            <a:ext cx="4905983" cy="6288966"/>
            <a:chOff x="5789028" y="1104900"/>
            <a:chExt cx="2285197" cy="3604898"/>
          </a:xfrm>
        </p:grpSpPr>
        <p:grpSp>
          <p:nvGrpSpPr>
            <p:cNvPr id="76" name="Group 75"/>
            <p:cNvGrpSpPr/>
            <p:nvPr/>
          </p:nvGrpSpPr>
          <p:grpSpPr>
            <a:xfrm>
              <a:off x="5789028" y="1104900"/>
              <a:ext cx="2285197" cy="3604898"/>
              <a:chOff x="5791200" y="1104900"/>
              <a:chExt cx="2285197" cy="3604898"/>
            </a:xfrm>
          </p:grpSpPr>
          <p:sp>
            <p:nvSpPr>
              <p:cNvPr id="78" name="white gradient"/>
              <p:cNvSpPr/>
              <p:nvPr/>
            </p:nvSpPr>
            <p:spPr>
              <a:xfrm>
                <a:off x="5791200" y="1104900"/>
                <a:ext cx="2285197" cy="603504"/>
              </a:xfrm>
              <a:prstGeom prst="rect">
                <a:avLst/>
              </a:prstGeom>
              <a:solidFill>
                <a:schemeClr val="accent4"/>
              </a:solidFill>
              <a:ln w="3175" cap="rnd">
                <a:noFill/>
                <a:headEnd type="none" w="lg" len="med"/>
                <a:tailEnd type="oval" w="med"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099" tIns="68550" rIns="137099" bIns="68550" numCol="1" spcCol="0" rtlCol="0" fromWordArt="0" anchor="ctr" anchorCtr="0" forceAA="0" compatLnSpc="1">
                <a:prstTxWarp prst="textNoShape">
                  <a:avLst/>
                </a:prstTxWarp>
                <a:noAutofit/>
              </a:bodyPr>
              <a:lstStyle/>
              <a:p>
                <a:pPr algn="ctr" defTabSz="1220094"/>
                <a:r>
                  <a:rPr lang="en-IN" sz="2800" dirty="0">
                    <a:gradFill>
                      <a:gsLst>
                        <a:gs pos="0">
                          <a:srgbClr val="FFFFFF"/>
                        </a:gs>
                        <a:gs pos="100000">
                          <a:srgbClr val="FFFFFF"/>
                        </a:gs>
                      </a:gsLst>
                      <a:lin ang="16200000" scaled="0"/>
                    </a:gradFill>
                    <a:latin typeface="Segoe UI" pitchFamily="34" charset="0"/>
                    <a:ea typeface="Segoe UI" pitchFamily="34" charset="0"/>
                    <a:cs typeface="Segoe UI" pitchFamily="34" charset="0"/>
                  </a:rPr>
                  <a:t>Qualified people from premium institutes </a:t>
                </a:r>
              </a:p>
            </p:txBody>
          </p:sp>
          <p:sp>
            <p:nvSpPr>
              <p:cNvPr id="79" name="Content Placeholder 4"/>
              <p:cNvSpPr txBox="1">
                <a:spLocks/>
              </p:cNvSpPr>
              <p:nvPr/>
            </p:nvSpPr>
            <p:spPr>
              <a:xfrm>
                <a:off x="5791200" y="3634366"/>
                <a:ext cx="2285197" cy="1075432"/>
              </a:xfrm>
              <a:prstGeom prst="rect">
                <a:avLst/>
              </a:prstGeom>
              <a:solidFill>
                <a:schemeClr val="accent4"/>
              </a:solidFill>
            </p:spPr>
            <p:txBody>
              <a:bodyPr anchor="ctr"/>
              <a:lstStyle>
                <a:defPPr>
                  <a:defRPr lang="en-US"/>
                </a:defPPr>
                <a:lvl1pPr indent="0" algn="ctr">
                  <a:spcBef>
                    <a:spcPts val="0"/>
                  </a:spcBef>
                  <a:buClr>
                    <a:srgbClr val="397FBB"/>
                  </a:buClr>
                  <a:buSzPct val="105000"/>
                  <a:buFontTx/>
                  <a:buNone/>
                  <a:defRPr sz="1400">
                    <a:gradFill>
                      <a:gsLst>
                        <a:gs pos="0">
                          <a:srgbClr val="FFFFFF"/>
                        </a:gs>
                        <a:gs pos="100000">
                          <a:srgbClr val="FFFFFF"/>
                        </a:gs>
                      </a:gsLst>
                      <a:lin ang="16200000" scaled="0"/>
                    </a:gradFill>
                    <a:latin typeface="Segoe UI"/>
                    <a:ea typeface="Segoe UI" pitchFamily="34" charset="0"/>
                    <a:cs typeface="Segoe UI" pitchFamily="34" charset="0"/>
                  </a:defRPr>
                </a:lvl1pPr>
                <a:lvl2pPr indent="-230188">
                  <a:spcBef>
                    <a:spcPct val="20000"/>
                  </a:spcBef>
                  <a:buClr>
                    <a:srgbClr val="F1AB3C"/>
                  </a:buClr>
                  <a:buFont typeface="Arial" pitchFamily="34" charset="0"/>
                  <a:buChar char="–"/>
                  <a:defRPr sz="1600">
                    <a:solidFill>
                      <a:srgbClr val="626161"/>
                    </a:solidFill>
                    <a:latin typeface="Verdana" pitchFamily="34" charset="0"/>
                    <a:ea typeface="Verdana" pitchFamily="34" charset="0"/>
                    <a:cs typeface="Verdana" pitchFamily="34" charset="0"/>
                  </a:defRPr>
                </a:lvl2pPr>
                <a:lvl3pPr marL="795338" indent="-228600">
                  <a:spcBef>
                    <a:spcPct val="20000"/>
                  </a:spcBef>
                  <a:buClr>
                    <a:srgbClr val="F1AB3C"/>
                  </a:buClr>
                  <a:buFont typeface="Arial" pitchFamily="34" charset="0"/>
                  <a:buChar char="•"/>
                  <a:defRPr sz="1400">
                    <a:solidFill>
                      <a:srgbClr val="626161"/>
                    </a:solidFill>
                    <a:latin typeface="Verdana" pitchFamily="34" charset="0"/>
                    <a:ea typeface="Verdana" pitchFamily="34" charset="0"/>
                    <a:cs typeface="Verdana" pitchFamily="34" charset="0"/>
                  </a:defRPr>
                </a:lvl3pPr>
                <a:lvl4pPr marL="1143000" indent="-228600">
                  <a:spcBef>
                    <a:spcPct val="20000"/>
                  </a:spcBef>
                  <a:buClr>
                    <a:srgbClr val="F1AB3C"/>
                  </a:buClr>
                  <a:buFont typeface="Arial" pitchFamily="34" charset="0"/>
                  <a:buChar char="–"/>
                  <a:defRPr sz="1200">
                    <a:solidFill>
                      <a:srgbClr val="626161"/>
                    </a:solidFill>
                    <a:latin typeface="Verdana" pitchFamily="34" charset="0"/>
                    <a:ea typeface="Verdana" pitchFamily="34" charset="0"/>
                    <a:cs typeface="Verdana" pitchFamily="34" charset="0"/>
                  </a:defRPr>
                </a:lvl4pPr>
                <a:lvl5pPr marL="1484313" indent="-228600">
                  <a:spcBef>
                    <a:spcPct val="20000"/>
                  </a:spcBef>
                  <a:buClr>
                    <a:srgbClr val="F1AB3C"/>
                  </a:buClr>
                  <a:buFont typeface="Arial" pitchFamily="34" charset="0"/>
                  <a:buChar char="»"/>
                  <a:defRPr sz="1200">
                    <a:solidFill>
                      <a:srgbClr val="626161"/>
                    </a:solidFill>
                    <a:latin typeface="Verdana" pitchFamily="34" charset="0"/>
                    <a:ea typeface="Verdana" pitchFamily="34" charset="0"/>
                    <a:cs typeface="Verdana"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IN" sz="2800" dirty="0"/>
                  <a:t>Sub contractor experience with large MNCs</a:t>
                </a:r>
              </a:p>
            </p:txBody>
          </p:sp>
        </p:grpSp>
        <p:pic>
          <p:nvPicPr>
            <p:cNvPr id="77" name="Picture 7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789028" y="1708407"/>
              <a:ext cx="2285197" cy="1934533"/>
            </a:xfrm>
            <a:prstGeom prst="rect">
              <a:avLst/>
            </a:prstGeom>
          </p:spPr>
        </p:pic>
      </p:grpSp>
      <p:sp>
        <p:nvSpPr>
          <p:cNvPr id="2" name="Title 1"/>
          <p:cNvSpPr>
            <a:spLocks noGrp="1"/>
          </p:cNvSpPr>
          <p:nvPr>
            <p:ph type="title"/>
          </p:nvPr>
        </p:nvSpPr>
        <p:spPr>
          <a:xfrm>
            <a:off x="771388" y="1352558"/>
            <a:ext cx="16727876" cy="685572"/>
          </a:xfrm>
        </p:spPr>
        <p:txBody>
          <a:bodyPr/>
          <a:lstStyle/>
          <a:p>
            <a:r>
              <a:rPr lang="en-US" sz="4950" dirty="0" smtClean="0"/>
              <a:t>CEM Team</a:t>
            </a:r>
            <a:endParaRPr lang="en-US" sz="4950" dirty="0"/>
          </a:p>
        </p:txBody>
      </p:sp>
    </p:spTree>
    <p:extLst>
      <p:ext uri="{BB962C8B-B14F-4D97-AF65-F5344CB8AC3E}">
        <p14:creationId xmlns:p14="http://schemas.microsoft.com/office/powerpoint/2010/main" val="1036263865"/>
      </p:ext>
    </p:extLst>
  </p:cSld>
  <p:clrMapOvr>
    <a:masterClrMapping/>
  </p:clrMapOvr>
  <p:transition>
    <p:push/>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lang="en-US" sz="4950" dirty="0" smtClean="0"/>
              <a:t>Dashboard – </a:t>
            </a:r>
            <a:r>
              <a:rPr lang="en-IN" sz="4950" dirty="0" smtClean="0"/>
              <a:t>Enterprise </a:t>
            </a:r>
            <a:r>
              <a:rPr lang="en-IN" sz="4950" dirty="0"/>
              <a:t>Self-service Portal</a:t>
            </a:r>
          </a:p>
        </p:txBody>
      </p:sp>
      <p:pic>
        <p:nvPicPr>
          <p:cNvPr id="3" name="Picture 2"/>
          <p:cNvPicPr/>
          <p:nvPr/>
        </p:nvPicPr>
        <p:blipFill>
          <a:blip r:embed="rId2"/>
          <a:stretch>
            <a:fillRect/>
          </a:stretch>
        </p:blipFill>
        <p:spPr>
          <a:xfrm>
            <a:off x="1905000" y="2362200"/>
            <a:ext cx="14725650" cy="7372350"/>
          </a:xfrm>
          <a:prstGeom prst="rect">
            <a:avLst/>
          </a:prstGeom>
        </p:spPr>
      </p:pic>
    </p:spTree>
    <p:extLst>
      <p:ext uri="{BB962C8B-B14F-4D97-AF65-F5344CB8AC3E}">
        <p14:creationId xmlns:p14="http://schemas.microsoft.com/office/powerpoint/2010/main" val="2503333949"/>
      </p:ext>
    </p:extLst>
  </p:cSld>
  <p:clrMapOvr>
    <a:masterClrMapping/>
  </p:clrMapOvr>
  <p:transition>
    <p:push/>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p:cNvSpPr>
            <a:spLocks noGrp="1"/>
          </p:cNvSpPr>
          <p:nvPr/>
        </p:nvSpPr>
        <p:spPr>
          <a:xfrm>
            <a:off x="780062" y="1355291"/>
            <a:ext cx="16727876" cy="685572"/>
          </a:xfrm>
          <a:prstGeom prst="rect">
            <a:avLst/>
          </a:prstGeom>
        </p:spPr>
        <p:txBody>
          <a:bodyPr vert="horz" wrap="square" lIns="0" tIns="0" rIns="0" bIns="0" rtlCol="0" anchor="t">
            <a:spAutoFit/>
          </a:bodyPr>
          <a:lstStyle>
            <a:lvl1pPr algn="l" defTabSz="1371089" rtl="0" eaLnBrk="1" latinLnBrk="0" hangingPunct="1">
              <a:lnSpc>
                <a:spcPct val="90000"/>
              </a:lnSpc>
              <a:spcBef>
                <a:spcPct val="0"/>
              </a:spcBef>
              <a:buNone/>
              <a:defRPr lang="en-US" sz="4950" b="0" kern="1200" cap="none" spc="-100" baseline="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en-US" dirty="0" smtClean="0"/>
              <a:t>Why CEM?</a:t>
            </a:r>
            <a:endParaRPr lang="en-US" dirty="0">
              <a:gradFill flip="none" rotWithShape="1">
                <a:gsLst>
                  <a:gs pos="0">
                    <a:schemeClr val="accent2"/>
                  </a:gs>
                  <a:gs pos="100000">
                    <a:schemeClr val="accent2"/>
                  </a:gs>
                </a:gsLst>
                <a:lin ang="5400000" scaled="0"/>
                <a:tileRect/>
              </a:gradFill>
              <a:latin typeface="+mn-lt"/>
            </a:endParaRPr>
          </a:p>
        </p:txBody>
      </p:sp>
      <p:sp>
        <p:nvSpPr>
          <p:cNvPr id="6" name="Rectangle 5"/>
          <p:cNvSpPr/>
          <p:nvPr/>
        </p:nvSpPr>
        <p:spPr bwMode="auto">
          <a:xfrm>
            <a:off x="12647304" y="2665655"/>
            <a:ext cx="2285406" cy="183711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35" tIns="68567" rIns="137135" bIns="68567" numCol="1" rtlCol="0" anchor="ctr" anchorCtr="0" compatLnSpc="1">
            <a:prstTxWarp prst="textNoShape">
              <a:avLst/>
            </a:prstTxWarp>
          </a:bodyPr>
          <a:lstStyle>
            <a:defPPr>
              <a:defRPr lang="en-US"/>
            </a:defPPr>
            <a:lvl1pPr marL="0" algn="l" defTabSz="1371727" rtl="0" eaLnBrk="1" latinLnBrk="0" hangingPunct="1">
              <a:defRPr sz="2700" kern="1200">
                <a:solidFill>
                  <a:schemeClr val="lt1"/>
                </a:solidFill>
                <a:latin typeface="+mn-lt"/>
                <a:ea typeface="+mn-ea"/>
                <a:cs typeface="+mn-cs"/>
              </a:defRPr>
            </a:lvl1pPr>
            <a:lvl2pPr marL="685864" algn="l" defTabSz="1371727" rtl="0" eaLnBrk="1" latinLnBrk="0" hangingPunct="1">
              <a:defRPr sz="2700" kern="1200">
                <a:solidFill>
                  <a:schemeClr val="lt1"/>
                </a:solidFill>
                <a:latin typeface="+mn-lt"/>
                <a:ea typeface="+mn-ea"/>
                <a:cs typeface="+mn-cs"/>
              </a:defRPr>
            </a:lvl2pPr>
            <a:lvl3pPr marL="1371727" algn="l" defTabSz="1371727" rtl="0" eaLnBrk="1" latinLnBrk="0" hangingPunct="1">
              <a:defRPr sz="2700" kern="1200">
                <a:solidFill>
                  <a:schemeClr val="lt1"/>
                </a:solidFill>
                <a:latin typeface="+mn-lt"/>
                <a:ea typeface="+mn-ea"/>
                <a:cs typeface="+mn-cs"/>
              </a:defRPr>
            </a:lvl3pPr>
            <a:lvl4pPr marL="2057592" algn="l" defTabSz="1371727" rtl="0" eaLnBrk="1" latinLnBrk="0" hangingPunct="1">
              <a:defRPr sz="2700" kern="1200">
                <a:solidFill>
                  <a:schemeClr val="lt1"/>
                </a:solidFill>
                <a:latin typeface="+mn-lt"/>
                <a:ea typeface="+mn-ea"/>
                <a:cs typeface="+mn-cs"/>
              </a:defRPr>
            </a:lvl4pPr>
            <a:lvl5pPr marL="2743456" algn="l" defTabSz="1371727" rtl="0" eaLnBrk="1" latinLnBrk="0" hangingPunct="1">
              <a:defRPr sz="2700" kern="1200">
                <a:solidFill>
                  <a:schemeClr val="lt1"/>
                </a:solidFill>
                <a:latin typeface="+mn-lt"/>
                <a:ea typeface="+mn-ea"/>
                <a:cs typeface="+mn-cs"/>
              </a:defRPr>
            </a:lvl5pPr>
            <a:lvl6pPr marL="3429321" algn="l" defTabSz="1371727" rtl="0" eaLnBrk="1" latinLnBrk="0" hangingPunct="1">
              <a:defRPr sz="2700" kern="1200">
                <a:solidFill>
                  <a:schemeClr val="lt1"/>
                </a:solidFill>
                <a:latin typeface="+mn-lt"/>
                <a:ea typeface="+mn-ea"/>
                <a:cs typeface="+mn-cs"/>
              </a:defRPr>
            </a:lvl6pPr>
            <a:lvl7pPr marL="4115184" algn="l" defTabSz="1371727" rtl="0" eaLnBrk="1" latinLnBrk="0" hangingPunct="1">
              <a:defRPr sz="2700" kern="1200">
                <a:solidFill>
                  <a:schemeClr val="lt1"/>
                </a:solidFill>
                <a:latin typeface="+mn-lt"/>
                <a:ea typeface="+mn-ea"/>
                <a:cs typeface="+mn-cs"/>
              </a:defRPr>
            </a:lvl7pPr>
            <a:lvl8pPr marL="4801048" algn="l" defTabSz="1371727" rtl="0" eaLnBrk="1" latinLnBrk="0" hangingPunct="1">
              <a:defRPr sz="2700" kern="1200">
                <a:solidFill>
                  <a:schemeClr val="lt1"/>
                </a:solidFill>
                <a:latin typeface="+mn-lt"/>
                <a:ea typeface="+mn-ea"/>
                <a:cs typeface="+mn-cs"/>
              </a:defRPr>
            </a:lvl8pPr>
            <a:lvl9pPr marL="5486912" algn="l" defTabSz="1371727" rtl="0" eaLnBrk="1" latinLnBrk="0" hangingPunct="1">
              <a:defRPr sz="2700" kern="1200">
                <a:solidFill>
                  <a:schemeClr val="lt1"/>
                </a:solidFill>
                <a:latin typeface="+mn-lt"/>
                <a:ea typeface="+mn-ea"/>
                <a:cs typeface="+mn-cs"/>
              </a:defRPr>
            </a:lvl9pPr>
          </a:lstStyle>
          <a:p>
            <a:pPr algn="ctr" defTabSz="1827393" fontAlgn="base">
              <a:spcBef>
                <a:spcPct val="0"/>
              </a:spcBef>
              <a:spcAft>
                <a:spcPct val="0"/>
              </a:spcAft>
            </a:pPr>
            <a:r>
              <a:rPr lang="en-IN" sz="2000" b="1" dirty="0" smtClean="0">
                <a:solidFill>
                  <a:srgbClr val="FFFFFF"/>
                </a:solidFill>
                <a:ea typeface="Segoe UI" pitchFamily="34" charset="0"/>
                <a:cs typeface="Segoe UI" pitchFamily="34" charset="0"/>
              </a:rPr>
              <a:t>End-to-end service from implementation to support</a:t>
            </a:r>
            <a:endParaRPr lang="en-IN" sz="2000" b="1" dirty="0">
              <a:solidFill>
                <a:srgbClr val="FFFFFF"/>
              </a:solidFill>
              <a:ea typeface="Segoe UI" pitchFamily="34" charset="0"/>
              <a:cs typeface="Segoe UI" pitchFamily="34" charset="0"/>
            </a:endParaRPr>
          </a:p>
        </p:txBody>
      </p:sp>
      <p:sp>
        <p:nvSpPr>
          <p:cNvPr id="8" name="Rectangle 7"/>
          <p:cNvSpPr/>
          <p:nvPr/>
        </p:nvSpPr>
        <p:spPr bwMode="auto">
          <a:xfrm>
            <a:off x="15127050" y="2665656"/>
            <a:ext cx="2285406" cy="1837114"/>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35" tIns="68567" rIns="137135" bIns="68567" numCol="1" rtlCol="0" anchor="ctr" anchorCtr="0" compatLnSpc="1">
            <a:prstTxWarp prst="textNoShape">
              <a:avLst/>
            </a:prstTxWarp>
          </a:bodyPr>
          <a:lstStyle>
            <a:defPPr>
              <a:defRPr lang="en-US"/>
            </a:defPPr>
            <a:lvl1pPr marL="0" algn="l" defTabSz="1371727" rtl="0" eaLnBrk="1" latinLnBrk="0" hangingPunct="1">
              <a:defRPr sz="2700" kern="1200">
                <a:solidFill>
                  <a:schemeClr val="lt1"/>
                </a:solidFill>
                <a:latin typeface="+mn-lt"/>
                <a:ea typeface="+mn-ea"/>
                <a:cs typeface="+mn-cs"/>
              </a:defRPr>
            </a:lvl1pPr>
            <a:lvl2pPr marL="685864" algn="l" defTabSz="1371727" rtl="0" eaLnBrk="1" latinLnBrk="0" hangingPunct="1">
              <a:defRPr sz="2700" kern="1200">
                <a:solidFill>
                  <a:schemeClr val="lt1"/>
                </a:solidFill>
                <a:latin typeface="+mn-lt"/>
                <a:ea typeface="+mn-ea"/>
                <a:cs typeface="+mn-cs"/>
              </a:defRPr>
            </a:lvl2pPr>
            <a:lvl3pPr marL="1371727" algn="l" defTabSz="1371727" rtl="0" eaLnBrk="1" latinLnBrk="0" hangingPunct="1">
              <a:defRPr sz="2700" kern="1200">
                <a:solidFill>
                  <a:schemeClr val="lt1"/>
                </a:solidFill>
                <a:latin typeface="+mn-lt"/>
                <a:ea typeface="+mn-ea"/>
                <a:cs typeface="+mn-cs"/>
              </a:defRPr>
            </a:lvl3pPr>
            <a:lvl4pPr marL="2057592" algn="l" defTabSz="1371727" rtl="0" eaLnBrk="1" latinLnBrk="0" hangingPunct="1">
              <a:defRPr sz="2700" kern="1200">
                <a:solidFill>
                  <a:schemeClr val="lt1"/>
                </a:solidFill>
                <a:latin typeface="+mn-lt"/>
                <a:ea typeface="+mn-ea"/>
                <a:cs typeface="+mn-cs"/>
              </a:defRPr>
            </a:lvl4pPr>
            <a:lvl5pPr marL="2743456" algn="l" defTabSz="1371727" rtl="0" eaLnBrk="1" latinLnBrk="0" hangingPunct="1">
              <a:defRPr sz="2700" kern="1200">
                <a:solidFill>
                  <a:schemeClr val="lt1"/>
                </a:solidFill>
                <a:latin typeface="+mn-lt"/>
                <a:ea typeface="+mn-ea"/>
                <a:cs typeface="+mn-cs"/>
              </a:defRPr>
            </a:lvl5pPr>
            <a:lvl6pPr marL="3429321" algn="l" defTabSz="1371727" rtl="0" eaLnBrk="1" latinLnBrk="0" hangingPunct="1">
              <a:defRPr sz="2700" kern="1200">
                <a:solidFill>
                  <a:schemeClr val="lt1"/>
                </a:solidFill>
                <a:latin typeface="+mn-lt"/>
                <a:ea typeface="+mn-ea"/>
                <a:cs typeface="+mn-cs"/>
              </a:defRPr>
            </a:lvl6pPr>
            <a:lvl7pPr marL="4115184" algn="l" defTabSz="1371727" rtl="0" eaLnBrk="1" latinLnBrk="0" hangingPunct="1">
              <a:defRPr sz="2700" kern="1200">
                <a:solidFill>
                  <a:schemeClr val="lt1"/>
                </a:solidFill>
                <a:latin typeface="+mn-lt"/>
                <a:ea typeface="+mn-ea"/>
                <a:cs typeface="+mn-cs"/>
              </a:defRPr>
            </a:lvl7pPr>
            <a:lvl8pPr marL="4801048" algn="l" defTabSz="1371727" rtl="0" eaLnBrk="1" latinLnBrk="0" hangingPunct="1">
              <a:defRPr sz="2700" kern="1200">
                <a:solidFill>
                  <a:schemeClr val="lt1"/>
                </a:solidFill>
                <a:latin typeface="+mn-lt"/>
                <a:ea typeface="+mn-ea"/>
                <a:cs typeface="+mn-cs"/>
              </a:defRPr>
            </a:lvl8pPr>
            <a:lvl9pPr marL="5486912" algn="l" defTabSz="1371727" rtl="0" eaLnBrk="1" latinLnBrk="0" hangingPunct="1">
              <a:defRPr sz="2700" kern="1200">
                <a:solidFill>
                  <a:schemeClr val="lt1"/>
                </a:solidFill>
                <a:latin typeface="+mn-lt"/>
                <a:ea typeface="+mn-ea"/>
                <a:cs typeface="+mn-cs"/>
              </a:defRPr>
            </a:lvl9pPr>
          </a:lstStyle>
          <a:p>
            <a:pPr algn="ctr" defTabSz="1827393" fontAlgn="base">
              <a:spcBef>
                <a:spcPct val="0"/>
              </a:spcBef>
              <a:spcAft>
                <a:spcPct val="0"/>
              </a:spcAft>
            </a:pPr>
            <a:r>
              <a:rPr lang="en-US" sz="2000" b="1" dirty="0" smtClean="0">
                <a:solidFill>
                  <a:srgbClr val="FFFFFF"/>
                </a:solidFill>
                <a:ea typeface="Segoe UI" pitchFamily="34" charset="0"/>
                <a:cs typeface="Segoe UI" pitchFamily="34" charset="0"/>
              </a:rPr>
              <a:t>Over Million hours of Microsoft Dynamics experience</a:t>
            </a:r>
            <a:endParaRPr lang="en-US" sz="2000" b="1" dirty="0">
              <a:solidFill>
                <a:srgbClr val="FFFFFF"/>
              </a:solidFill>
              <a:ea typeface="Segoe UI" pitchFamily="34" charset="0"/>
              <a:cs typeface="Segoe UI" pitchFamily="34" charset="0"/>
            </a:endParaRPr>
          </a:p>
        </p:txBody>
      </p:sp>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35740" y="2665656"/>
            <a:ext cx="6616520" cy="5860113"/>
          </a:xfrm>
          <a:prstGeom prst="rect">
            <a:avLst/>
          </a:prstGeom>
        </p:spPr>
      </p:pic>
      <p:sp>
        <p:nvSpPr>
          <p:cNvPr id="23" name="Rectangle 22"/>
          <p:cNvSpPr/>
          <p:nvPr/>
        </p:nvSpPr>
        <p:spPr bwMode="auto">
          <a:xfrm>
            <a:off x="922430" y="2665656"/>
            <a:ext cx="2285406" cy="1837114"/>
          </a:xfrm>
          <a:prstGeom prst="rect">
            <a:avLst/>
          </a:prstGeom>
          <a:solidFill>
            <a:srgbClr val="1BA1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000" b="1" dirty="0" smtClean="0">
                <a:solidFill>
                  <a:srgbClr val="FFFFFF"/>
                </a:solidFill>
                <a:ea typeface="Segoe UI" pitchFamily="34" charset="0"/>
                <a:cs typeface="Segoe UI" pitchFamily="34" charset="0"/>
              </a:rPr>
              <a:t>Domain expertise in 19 Industry </a:t>
            </a:r>
            <a:r>
              <a:rPr lang="en-IN" sz="2000" b="1" dirty="0">
                <a:solidFill>
                  <a:srgbClr val="FFFFFF"/>
                </a:solidFill>
                <a:ea typeface="Segoe UI" pitchFamily="34" charset="0"/>
                <a:cs typeface="Segoe UI" pitchFamily="34" charset="0"/>
              </a:rPr>
              <a:t>V</a:t>
            </a:r>
            <a:r>
              <a:rPr lang="en-IN" sz="2000" b="1" dirty="0" smtClean="0">
                <a:solidFill>
                  <a:srgbClr val="FFFFFF"/>
                </a:solidFill>
                <a:ea typeface="Segoe UI" pitchFamily="34" charset="0"/>
                <a:cs typeface="Segoe UI" pitchFamily="34" charset="0"/>
              </a:rPr>
              <a:t>erticals</a:t>
            </a:r>
            <a:endParaRPr lang="en-IN" sz="2000" b="1" dirty="0">
              <a:solidFill>
                <a:srgbClr val="FFFFFF"/>
              </a:solidFill>
              <a:ea typeface="Segoe UI" pitchFamily="34" charset="0"/>
              <a:cs typeface="Segoe UI" pitchFamily="34" charset="0"/>
            </a:endParaRPr>
          </a:p>
        </p:txBody>
      </p:sp>
      <p:sp>
        <p:nvSpPr>
          <p:cNvPr id="24" name="Rectangle 23"/>
          <p:cNvSpPr/>
          <p:nvPr/>
        </p:nvSpPr>
        <p:spPr bwMode="auto">
          <a:xfrm>
            <a:off x="3364076" y="2665656"/>
            <a:ext cx="2285406" cy="1854390"/>
          </a:xfrm>
          <a:prstGeom prst="rect">
            <a:avLst/>
          </a:prstGeom>
          <a:solidFill>
            <a:srgbClr val="1BA1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000" b="1" dirty="0" smtClean="0">
                <a:solidFill>
                  <a:srgbClr val="FFFFFF"/>
                </a:solidFill>
                <a:ea typeface="Segoe UI" pitchFamily="34" charset="0"/>
                <a:cs typeface="Segoe UI" pitchFamily="34" charset="0"/>
              </a:rPr>
              <a:t>97.7% Customer Satisfaction</a:t>
            </a:r>
            <a:endParaRPr lang="en-US" sz="2000" b="1" dirty="0">
              <a:solidFill>
                <a:srgbClr val="FFFFFF"/>
              </a:solidFill>
              <a:ea typeface="Segoe UI" pitchFamily="34" charset="0"/>
              <a:cs typeface="Segoe UI" pitchFamily="34" charset="0"/>
            </a:endParaRPr>
          </a:p>
        </p:txBody>
      </p:sp>
      <p:sp>
        <p:nvSpPr>
          <p:cNvPr id="25" name="Rectangle 24"/>
          <p:cNvSpPr/>
          <p:nvPr/>
        </p:nvSpPr>
        <p:spPr bwMode="auto">
          <a:xfrm>
            <a:off x="931971" y="4685794"/>
            <a:ext cx="2285406" cy="1853715"/>
          </a:xfrm>
          <a:prstGeom prst="rect">
            <a:avLst/>
          </a:prstGeom>
          <a:solidFill>
            <a:srgbClr val="1BA1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000" b="1" dirty="0" smtClean="0">
                <a:solidFill>
                  <a:srgbClr val="FFFFFF"/>
                </a:solidFill>
                <a:ea typeface="Segoe UI" pitchFamily="34" charset="0"/>
                <a:cs typeface="Segoe UI" pitchFamily="34" charset="0"/>
              </a:rPr>
              <a:t>24x7 Operations</a:t>
            </a:r>
            <a:endParaRPr lang="en-US" sz="2000" b="1" dirty="0">
              <a:solidFill>
                <a:srgbClr val="FFFFFF"/>
              </a:solidFill>
              <a:ea typeface="Segoe UI" pitchFamily="34" charset="0"/>
              <a:cs typeface="Segoe UI" pitchFamily="34" charset="0"/>
            </a:endParaRPr>
          </a:p>
        </p:txBody>
      </p:sp>
      <p:sp>
        <p:nvSpPr>
          <p:cNvPr id="26" name="Rectangle 25"/>
          <p:cNvSpPr/>
          <p:nvPr/>
        </p:nvSpPr>
        <p:spPr bwMode="auto">
          <a:xfrm>
            <a:off x="3389278" y="4690015"/>
            <a:ext cx="2285406" cy="1849493"/>
          </a:xfrm>
          <a:prstGeom prst="rect">
            <a:avLst/>
          </a:prstGeom>
          <a:solidFill>
            <a:srgbClr val="1BA1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000" b="1" dirty="0" smtClean="0"/>
              <a:t>Microsoft Dynamics’ Best implementation  partner 3 years in a row</a:t>
            </a:r>
            <a:endParaRPr lang="en-US" sz="2000" b="1" dirty="0"/>
          </a:p>
        </p:txBody>
      </p:sp>
      <p:sp>
        <p:nvSpPr>
          <p:cNvPr id="27" name="Rectangle 26"/>
          <p:cNvSpPr/>
          <p:nvPr/>
        </p:nvSpPr>
        <p:spPr bwMode="auto">
          <a:xfrm>
            <a:off x="931967" y="6709476"/>
            <a:ext cx="2285406" cy="1816293"/>
          </a:xfrm>
          <a:prstGeom prst="rect">
            <a:avLst/>
          </a:prstGeom>
          <a:solidFill>
            <a:srgbClr val="1BA1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000" b="1" dirty="0" smtClean="0"/>
              <a:t>Successful timely project completion</a:t>
            </a:r>
            <a:endParaRPr lang="en-US" sz="2000" b="1" dirty="0"/>
          </a:p>
        </p:txBody>
      </p:sp>
      <p:sp>
        <p:nvSpPr>
          <p:cNvPr id="28" name="Rectangle 27"/>
          <p:cNvSpPr/>
          <p:nvPr/>
        </p:nvSpPr>
        <p:spPr bwMode="auto">
          <a:xfrm>
            <a:off x="15127050" y="6709477"/>
            <a:ext cx="2285406" cy="1816292"/>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000" b="1" dirty="0" smtClean="0">
                <a:solidFill>
                  <a:srgbClr val="FFFFFF"/>
                </a:solidFill>
                <a:ea typeface="Segoe UI" pitchFamily="34" charset="0"/>
                <a:cs typeface="Segoe UI" pitchFamily="34" charset="0"/>
              </a:rPr>
              <a:t>Lower TCO (Total cost of ownership) by blended model</a:t>
            </a:r>
            <a:endParaRPr lang="en-US" sz="2000" b="1" dirty="0">
              <a:solidFill>
                <a:srgbClr val="FFFFFF"/>
              </a:solidFill>
              <a:ea typeface="Segoe UI" pitchFamily="34" charset="0"/>
              <a:cs typeface="Segoe UI" pitchFamily="34" charset="0"/>
            </a:endParaRPr>
          </a:p>
        </p:txBody>
      </p:sp>
      <p:sp>
        <p:nvSpPr>
          <p:cNvPr id="15" name="Rectangle 14"/>
          <p:cNvSpPr/>
          <p:nvPr/>
        </p:nvSpPr>
        <p:spPr bwMode="auto">
          <a:xfrm>
            <a:off x="12647304" y="4702394"/>
            <a:ext cx="2285406" cy="183711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35" tIns="68567" rIns="137135" bIns="68567" numCol="1" rtlCol="0" anchor="ctr" anchorCtr="0" compatLnSpc="1">
            <a:prstTxWarp prst="textNoShape">
              <a:avLst/>
            </a:prstTxWarp>
          </a:bodyPr>
          <a:lstStyle>
            <a:defPPr>
              <a:defRPr lang="en-US"/>
            </a:defPPr>
            <a:lvl1pPr marL="0" algn="l" defTabSz="1371727" rtl="0" eaLnBrk="1" latinLnBrk="0" hangingPunct="1">
              <a:defRPr sz="2700" kern="1200">
                <a:solidFill>
                  <a:schemeClr val="lt1"/>
                </a:solidFill>
                <a:latin typeface="+mn-lt"/>
                <a:ea typeface="+mn-ea"/>
                <a:cs typeface="+mn-cs"/>
              </a:defRPr>
            </a:lvl1pPr>
            <a:lvl2pPr marL="685864" algn="l" defTabSz="1371727" rtl="0" eaLnBrk="1" latinLnBrk="0" hangingPunct="1">
              <a:defRPr sz="2700" kern="1200">
                <a:solidFill>
                  <a:schemeClr val="lt1"/>
                </a:solidFill>
                <a:latin typeface="+mn-lt"/>
                <a:ea typeface="+mn-ea"/>
                <a:cs typeface="+mn-cs"/>
              </a:defRPr>
            </a:lvl2pPr>
            <a:lvl3pPr marL="1371727" algn="l" defTabSz="1371727" rtl="0" eaLnBrk="1" latinLnBrk="0" hangingPunct="1">
              <a:defRPr sz="2700" kern="1200">
                <a:solidFill>
                  <a:schemeClr val="lt1"/>
                </a:solidFill>
                <a:latin typeface="+mn-lt"/>
                <a:ea typeface="+mn-ea"/>
                <a:cs typeface="+mn-cs"/>
              </a:defRPr>
            </a:lvl3pPr>
            <a:lvl4pPr marL="2057592" algn="l" defTabSz="1371727" rtl="0" eaLnBrk="1" latinLnBrk="0" hangingPunct="1">
              <a:defRPr sz="2700" kern="1200">
                <a:solidFill>
                  <a:schemeClr val="lt1"/>
                </a:solidFill>
                <a:latin typeface="+mn-lt"/>
                <a:ea typeface="+mn-ea"/>
                <a:cs typeface="+mn-cs"/>
              </a:defRPr>
            </a:lvl4pPr>
            <a:lvl5pPr marL="2743456" algn="l" defTabSz="1371727" rtl="0" eaLnBrk="1" latinLnBrk="0" hangingPunct="1">
              <a:defRPr sz="2700" kern="1200">
                <a:solidFill>
                  <a:schemeClr val="lt1"/>
                </a:solidFill>
                <a:latin typeface="+mn-lt"/>
                <a:ea typeface="+mn-ea"/>
                <a:cs typeface="+mn-cs"/>
              </a:defRPr>
            </a:lvl5pPr>
            <a:lvl6pPr marL="3429321" algn="l" defTabSz="1371727" rtl="0" eaLnBrk="1" latinLnBrk="0" hangingPunct="1">
              <a:defRPr sz="2700" kern="1200">
                <a:solidFill>
                  <a:schemeClr val="lt1"/>
                </a:solidFill>
                <a:latin typeface="+mn-lt"/>
                <a:ea typeface="+mn-ea"/>
                <a:cs typeface="+mn-cs"/>
              </a:defRPr>
            </a:lvl6pPr>
            <a:lvl7pPr marL="4115184" algn="l" defTabSz="1371727" rtl="0" eaLnBrk="1" latinLnBrk="0" hangingPunct="1">
              <a:defRPr sz="2700" kern="1200">
                <a:solidFill>
                  <a:schemeClr val="lt1"/>
                </a:solidFill>
                <a:latin typeface="+mn-lt"/>
                <a:ea typeface="+mn-ea"/>
                <a:cs typeface="+mn-cs"/>
              </a:defRPr>
            </a:lvl7pPr>
            <a:lvl8pPr marL="4801048" algn="l" defTabSz="1371727" rtl="0" eaLnBrk="1" latinLnBrk="0" hangingPunct="1">
              <a:defRPr sz="2700" kern="1200">
                <a:solidFill>
                  <a:schemeClr val="lt1"/>
                </a:solidFill>
                <a:latin typeface="+mn-lt"/>
                <a:ea typeface="+mn-ea"/>
                <a:cs typeface="+mn-cs"/>
              </a:defRPr>
            </a:lvl8pPr>
            <a:lvl9pPr marL="5486912" algn="l" defTabSz="1371727" rtl="0" eaLnBrk="1" latinLnBrk="0" hangingPunct="1">
              <a:defRPr sz="2700" kern="1200">
                <a:solidFill>
                  <a:schemeClr val="lt1"/>
                </a:solidFill>
                <a:latin typeface="+mn-lt"/>
                <a:ea typeface="+mn-ea"/>
                <a:cs typeface="+mn-cs"/>
              </a:defRPr>
            </a:lvl9pPr>
          </a:lstStyle>
          <a:p>
            <a:pPr algn="ctr" defTabSz="1827393" fontAlgn="base">
              <a:spcBef>
                <a:spcPct val="0"/>
              </a:spcBef>
              <a:spcAft>
                <a:spcPct val="0"/>
              </a:spcAft>
            </a:pPr>
            <a:r>
              <a:rPr lang="en-IN" sz="2000" b="1" dirty="0" smtClean="0">
                <a:solidFill>
                  <a:srgbClr val="FFFFFF"/>
                </a:solidFill>
                <a:ea typeface="Segoe UI" pitchFamily="34" charset="0"/>
                <a:cs typeface="Segoe UI" pitchFamily="34" charset="0"/>
              </a:rPr>
              <a:t>265 happy customers</a:t>
            </a:r>
            <a:endParaRPr lang="en-IN" sz="2000" b="1" dirty="0">
              <a:solidFill>
                <a:srgbClr val="FFFFFF"/>
              </a:solidFill>
              <a:ea typeface="Segoe UI" pitchFamily="34" charset="0"/>
              <a:cs typeface="Segoe UI" pitchFamily="34" charset="0"/>
            </a:endParaRPr>
          </a:p>
        </p:txBody>
      </p:sp>
      <p:sp>
        <p:nvSpPr>
          <p:cNvPr id="16" name="Rectangle 15"/>
          <p:cNvSpPr/>
          <p:nvPr/>
        </p:nvSpPr>
        <p:spPr bwMode="auto">
          <a:xfrm>
            <a:off x="15127050" y="4702395"/>
            <a:ext cx="2285406" cy="1837114"/>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35" tIns="68567" rIns="137135" bIns="68567" numCol="1" rtlCol="0" anchor="ctr" anchorCtr="0" compatLnSpc="1">
            <a:prstTxWarp prst="textNoShape">
              <a:avLst/>
            </a:prstTxWarp>
          </a:bodyPr>
          <a:lstStyle>
            <a:defPPr>
              <a:defRPr lang="en-US"/>
            </a:defPPr>
            <a:lvl1pPr marL="0" algn="l" defTabSz="1371727" rtl="0" eaLnBrk="1" latinLnBrk="0" hangingPunct="1">
              <a:defRPr sz="2700" kern="1200">
                <a:solidFill>
                  <a:schemeClr val="lt1"/>
                </a:solidFill>
                <a:latin typeface="+mn-lt"/>
                <a:ea typeface="+mn-ea"/>
                <a:cs typeface="+mn-cs"/>
              </a:defRPr>
            </a:lvl1pPr>
            <a:lvl2pPr marL="685864" algn="l" defTabSz="1371727" rtl="0" eaLnBrk="1" latinLnBrk="0" hangingPunct="1">
              <a:defRPr sz="2700" kern="1200">
                <a:solidFill>
                  <a:schemeClr val="lt1"/>
                </a:solidFill>
                <a:latin typeface="+mn-lt"/>
                <a:ea typeface="+mn-ea"/>
                <a:cs typeface="+mn-cs"/>
              </a:defRPr>
            </a:lvl2pPr>
            <a:lvl3pPr marL="1371727" algn="l" defTabSz="1371727" rtl="0" eaLnBrk="1" latinLnBrk="0" hangingPunct="1">
              <a:defRPr sz="2700" kern="1200">
                <a:solidFill>
                  <a:schemeClr val="lt1"/>
                </a:solidFill>
                <a:latin typeface="+mn-lt"/>
                <a:ea typeface="+mn-ea"/>
                <a:cs typeface="+mn-cs"/>
              </a:defRPr>
            </a:lvl3pPr>
            <a:lvl4pPr marL="2057592" algn="l" defTabSz="1371727" rtl="0" eaLnBrk="1" latinLnBrk="0" hangingPunct="1">
              <a:defRPr sz="2700" kern="1200">
                <a:solidFill>
                  <a:schemeClr val="lt1"/>
                </a:solidFill>
                <a:latin typeface="+mn-lt"/>
                <a:ea typeface="+mn-ea"/>
                <a:cs typeface="+mn-cs"/>
              </a:defRPr>
            </a:lvl4pPr>
            <a:lvl5pPr marL="2743456" algn="l" defTabSz="1371727" rtl="0" eaLnBrk="1" latinLnBrk="0" hangingPunct="1">
              <a:defRPr sz="2700" kern="1200">
                <a:solidFill>
                  <a:schemeClr val="lt1"/>
                </a:solidFill>
                <a:latin typeface="+mn-lt"/>
                <a:ea typeface="+mn-ea"/>
                <a:cs typeface="+mn-cs"/>
              </a:defRPr>
            </a:lvl5pPr>
            <a:lvl6pPr marL="3429321" algn="l" defTabSz="1371727" rtl="0" eaLnBrk="1" latinLnBrk="0" hangingPunct="1">
              <a:defRPr sz="2700" kern="1200">
                <a:solidFill>
                  <a:schemeClr val="lt1"/>
                </a:solidFill>
                <a:latin typeface="+mn-lt"/>
                <a:ea typeface="+mn-ea"/>
                <a:cs typeface="+mn-cs"/>
              </a:defRPr>
            </a:lvl6pPr>
            <a:lvl7pPr marL="4115184" algn="l" defTabSz="1371727" rtl="0" eaLnBrk="1" latinLnBrk="0" hangingPunct="1">
              <a:defRPr sz="2700" kern="1200">
                <a:solidFill>
                  <a:schemeClr val="lt1"/>
                </a:solidFill>
                <a:latin typeface="+mn-lt"/>
                <a:ea typeface="+mn-ea"/>
                <a:cs typeface="+mn-cs"/>
              </a:defRPr>
            </a:lvl7pPr>
            <a:lvl8pPr marL="4801048" algn="l" defTabSz="1371727" rtl="0" eaLnBrk="1" latinLnBrk="0" hangingPunct="1">
              <a:defRPr sz="2700" kern="1200">
                <a:solidFill>
                  <a:schemeClr val="lt1"/>
                </a:solidFill>
                <a:latin typeface="+mn-lt"/>
                <a:ea typeface="+mn-ea"/>
                <a:cs typeface="+mn-cs"/>
              </a:defRPr>
            </a:lvl8pPr>
            <a:lvl9pPr marL="5486912" algn="l" defTabSz="1371727" rtl="0" eaLnBrk="1" latinLnBrk="0" hangingPunct="1">
              <a:defRPr sz="2700" kern="1200">
                <a:solidFill>
                  <a:schemeClr val="lt1"/>
                </a:solidFill>
                <a:latin typeface="+mn-lt"/>
                <a:ea typeface="+mn-ea"/>
                <a:cs typeface="+mn-cs"/>
              </a:defRPr>
            </a:lvl9pPr>
          </a:lstStyle>
          <a:p>
            <a:pPr algn="ctr" defTabSz="1827393" fontAlgn="base">
              <a:spcBef>
                <a:spcPct val="0"/>
              </a:spcBef>
              <a:spcAft>
                <a:spcPct val="0"/>
              </a:spcAft>
            </a:pPr>
            <a:r>
              <a:rPr lang="en-US" sz="2000" b="1" dirty="0" smtClean="0">
                <a:solidFill>
                  <a:srgbClr val="FFFFFF"/>
                </a:solidFill>
                <a:ea typeface="Segoe UI" pitchFamily="34" charset="0"/>
                <a:cs typeface="Segoe UI" pitchFamily="34" charset="0"/>
              </a:rPr>
              <a:t>Proven “Sure Step Methodology”</a:t>
            </a:r>
            <a:endParaRPr lang="en-US" sz="2000" b="1"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70405646"/>
      </p:ext>
    </p:extLst>
  </p:cSld>
  <p:clrMapOvr>
    <a:masterClrMapping/>
  </p:clrMapOvr>
  <p:transition>
    <p:push/>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29350" y="723900"/>
            <a:ext cx="4876800" cy="923330"/>
          </a:xfrm>
          <a:prstGeom prst="rect">
            <a:avLst/>
          </a:prstGeom>
          <a:noFill/>
        </p:spPr>
        <p:txBody>
          <a:bodyPr wrap="square" rtlCol="0">
            <a:spAutoFit/>
          </a:bodyPr>
          <a:lstStyle/>
          <a:p>
            <a:r>
              <a:rPr lang="en-US" sz="5400" b="1" dirty="0" smtClean="0">
                <a:latin typeface="Segoe UI" pitchFamily="34" charset="0"/>
                <a:ea typeface="Segoe UI" pitchFamily="34" charset="0"/>
                <a:cs typeface="Segoe UI" pitchFamily="34" charset="0"/>
              </a:rPr>
              <a:t>Contact Us</a:t>
            </a:r>
            <a:endParaRPr lang="en-US" sz="5400" b="1" dirty="0">
              <a:latin typeface="Segoe UI" pitchFamily="34" charset="0"/>
              <a:ea typeface="Segoe UI" pitchFamily="34" charset="0"/>
              <a:cs typeface="Segoe UI" pitchFamily="34" charset="0"/>
            </a:endParaRPr>
          </a:p>
        </p:txBody>
      </p:sp>
      <p:pic>
        <p:nvPicPr>
          <p:cNvPr id="3074" name="Picture 2" descr="C:\Users\Rajesh.M.CEMINDIA\Pictures\Images\5052860033_0c0b7935fd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542" y="1360967"/>
            <a:ext cx="5545100" cy="79956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69005" y="1824523"/>
            <a:ext cx="12018996" cy="8024327"/>
          </a:xfrm>
          <a:prstGeom prst="rect">
            <a:avLst/>
          </a:prstGeom>
          <a:noFill/>
        </p:spPr>
        <p:txBody>
          <a:bodyPr wrap="square" numCol="3" rtlCol="0">
            <a:spAutoFit/>
          </a:bodyPr>
          <a:lstStyle/>
          <a:p>
            <a:r>
              <a:rPr lang="en-US" sz="2800" b="1" dirty="0" smtClean="0">
                <a:latin typeface="Segoe UI" pitchFamily="34" charset="0"/>
                <a:ea typeface="Segoe UI" pitchFamily="34" charset="0"/>
                <a:cs typeface="Segoe UI" pitchFamily="34" charset="0"/>
              </a:rPr>
              <a:t>United States</a:t>
            </a:r>
          </a:p>
          <a:p>
            <a:endParaRPr lang="en-US" sz="1800" dirty="0" smtClean="0">
              <a:latin typeface="Segoe UI" pitchFamily="34" charset="0"/>
              <a:ea typeface="Segoe UI" pitchFamily="34" charset="0"/>
              <a:cs typeface="Segoe UI" pitchFamily="34" charset="0"/>
            </a:endParaRPr>
          </a:p>
          <a:p>
            <a:r>
              <a:rPr lang="en-IN" sz="1800" dirty="0">
                <a:latin typeface="Segoe UI" pitchFamily="34" charset="0"/>
                <a:ea typeface="Segoe UI" pitchFamily="34" charset="0"/>
                <a:cs typeface="Segoe UI" pitchFamily="34" charset="0"/>
              </a:rPr>
              <a:t>50 Tice Blvd, Suite 340</a:t>
            </a:r>
          </a:p>
          <a:p>
            <a:r>
              <a:rPr lang="en-IN" sz="1800" dirty="0">
                <a:latin typeface="Segoe UI" pitchFamily="34" charset="0"/>
                <a:ea typeface="Segoe UI" pitchFamily="34" charset="0"/>
                <a:cs typeface="Segoe UI" pitchFamily="34" charset="0"/>
              </a:rPr>
              <a:t>Woodcliff Lake, NJ  07677</a:t>
            </a:r>
          </a:p>
          <a:p>
            <a:r>
              <a:rPr lang="en-IN" sz="1800" dirty="0">
                <a:latin typeface="Segoe UI" pitchFamily="34" charset="0"/>
                <a:ea typeface="Segoe UI" pitchFamily="34" charset="0"/>
                <a:cs typeface="Segoe UI" pitchFamily="34" charset="0"/>
              </a:rPr>
              <a:t>Tel : +1 201 690 </a:t>
            </a:r>
            <a:r>
              <a:rPr lang="en-IN" sz="1800" dirty="0" smtClean="0">
                <a:latin typeface="Segoe UI" pitchFamily="34" charset="0"/>
                <a:ea typeface="Segoe UI" pitchFamily="34" charset="0"/>
                <a:cs typeface="Segoe UI" pitchFamily="34" charset="0"/>
              </a:rPr>
              <a:t>5270</a:t>
            </a:r>
          </a:p>
          <a:p>
            <a:endParaRPr lang="en-IN" sz="1800" dirty="0">
              <a:latin typeface="Segoe UI" pitchFamily="34" charset="0"/>
              <a:ea typeface="Segoe UI" pitchFamily="34" charset="0"/>
              <a:cs typeface="Segoe UI" pitchFamily="34" charset="0"/>
            </a:endParaRPr>
          </a:p>
          <a:p>
            <a:r>
              <a:rPr lang="en-IN" sz="1800" dirty="0">
                <a:latin typeface="Segoe UI" pitchFamily="34" charset="0"/>
                <a:ea typeface="Segoe UI" pitchFamily="34" charset="0"/>
                <a:cs typeface="Segoe UI" pitchFamily="34" charset="0"/>
              </a:rPr>
              <a:t>4944 Sunrise Blvd. Suite B-4,</a:t>
            </a:r>
          </a:p>
          <a:p>
            <a:r>
              <a:rPr lang="en-IN" sz="1800" dirty="0">
                <a:latin typeface="Segoe UI" pitchFamily="34" charset="0"/>
                <a:ea typeface="Segoe UI" pitchFamily="34" charset="0"/>
                <a:cs typeface="Segoe UI" pitchFamily="34" charset="0"/>
              </a:rPr>
              <a:t>Fair Oaks, CA 95628</a:t>
            </a:r>
          </a:p>
          <a:p>
            <a:r>
              <a:rPr lang="en-IN" sz="1800" dirty="0">
                <a:latin typeface="Segoe UI" pitchFamily="34" charset="0"/>
                <a:ea typeface="Segoe UI" pitchFamily="34" charset="0"/>
                <a:cs typeface="Segoe UI" pitchFamily="34" charset="0"/>
              </a:rPr>
              <a:t>Tel : +1 916 799 4029 </a:t>
            </a:r>
            <a:endParaRPr lang="en-IN" sz="1800" dirty="0" smtClean="0">
              <a:latin typeface="Segoe UI" pitchFamily="34" charset="0"/>
              <a:ea typeface="Segoe UI" pitchFamily="34" charset="0"/>
              <a:cs typeface="Segoe UI" pitchFamily="34" charset="0"/>
            </a:endParaRPr>
          </a:p>
          <a:p>
            <a:endParaRPr lang="en-US" sz="2400" b="1" dirty="0" smtClean="0">
              <a:latin typeface="Segoe UI" pitchFamily="34" charset="0"/>
              <a:ea typeface="Segoe UI" pitchFamily="34" charset="0"/>
              <a:cs typeface="Segoe UI" pitchFamily="34" charset="0"/>
            </a:endParaRPr>
          </a:p>
          <a:p>
            <a:r>
              <a:rPr lang="en-US" sz="2800" b="1" dirty="0" smtClean="0">
                <a:latin typeface="Segoe UI" pitchFamily="34" charset="0"/>
                <a:ea typeface="Segoe UI" pitchFamily="34" charset="0"/>
                <a:cs typeface="Segoe UI" pitchFamily="34" charset="0"/>
              </a:rPr>
              <a:t>United Kingdom</a:t>
            </a:r>
            <a:endParaRPr lang="en-US" sz="2800" dirty="0" smtClean="0">
              <a:latin typeface="Segoe UI" pitchFamily="34" charset="0"/>
              <a:ea typeface="Segoe UI" pitchFamily="34" charset="0"/>
              <a:cs typeface="Segoe UI" pitchFamily="34" charset="0"/>
            </a:endParaRPr>
          </a:p>
          <a:p>
            <a:endParaRPr lang="en-US" sz="1800" dirty="0" smtClean="0">
              <a:latin typeface="Segoe UI" pitchFamily="34" charset="0"/>
              <a:ea typeface="Segoe UI" pitchFamily="34" charset="0"/>
              <a:cs typeface="Segoe UI" pitchFamily="34" charset="0"/>
            </a:endParaRPr>
          </a:p>
          <a:p>
            <a:r>
              <a:rPr lang="en-US" sz="1800" dirty="0" smtClean="0">
                <a:latin typeface="Segoe UI" pitchFamily="34" charset="0"/>
                <a:ea typeface="Segoe UI" pitchFamily="34" charset="0"/>
                <a:cs typeface="Segoe UI" pitchFamily="34" charset="0"/>
              </a:rPr>
              <a:t>4 </a:t>
            </a:r>
            <a:r>
              <a:rPr lang="en-US" sz="1800" dirty="0">
                <a:latin typeface="Segoe UI" pitchFamily="34" charset="0"/>
                <a:ea typeface="Segoe UI" pitchFamily="34" charset="0"/>
                <a:cs typeface="Segoe UI" pitchFamily="34" charset="0"/>
              </a:rPr>
              <a:t>Morel Mews, Dagenham RM8   </a:t>
            </a:r>
          </a:p>
          <a:p>
            <a:r>
              <a:rPr lang="en-US" sz="1800" dirty="0">
                <a:latin typeface="Segoe UI" pitchFamily="34" charset="0"/>
                <a:ea typeface="Segoe UI" pitchFamily="34" charset="0"/>
                <a:cs typeface="Segoe UI" pitchFamily="34" charset="0"/>
              </a:rPr>
              <a:t>1 BW Essex  </a:t>
            </a:r>
          </a:p>
          <a:p>
            <a:r>
              <a:rPr lang="en-US" sz="1800" dirty="0">
                <a:latin typeface="Segoe UI" pitchFamily="34" charset="0"/>
                <a:ea typeface="Segoe UI" pitchFamily="34" charset="0"/>
                <a:cs typeface="Segoe UI" pitchFamily="34" charset="0"/>
              </a:rPr>
              <a:t>Tel : +44 207 993 </a:t>
            </a:r>
            <a:r>
              <a:rPr lang="en-US" sz="1800" dirty="0" smtClean="0">
                <a:latin typeface="Segoe UI" pitchFamily="34" charset="0"/>
                <a:ea typeface="Segoe UI" pitchFamily="34" charset="0"/>
                <a:cs typeface="Segoe UI" pitchFamily="34" charset="0"/>
              </a:rPr>
              <a:t>6483</a:t>
            </a:r>
          </a:p>
          <a:p>
            <a:endParaRPr lang="en-US" sz="1800" dirty="0" smtClean="0">
              <a:latin typeface="Segoe UI" pitchFamily="34" charset="0"/>
              <a:ea typeface="Segoe UI" pitchFamily="34" charset="0"/>
              <a:cs typeface="Segoe UI" pitchFamily="34" charset="0"/>
            </a:endParaRPr>
          </a:p>
          <a:p>
            <a:r>
              <a:rPr lang="en-US" sz="2800" b="1" dirty="0" smtClean="0">
                <a:latin typeface="Segoe UI" pitchFamily="34" charset="0"/>
                <a:ea typeface="Segoe UI" pitchFamily="34" charset="0"/>
                <a:cs typeface="Segoe UI" pitchFamily="34" charset="0"/>
              </a:rPr>
              <a:t>Singapore</a:t>
            </a:r>
          </a:p>
          <a:p>
            <a:endParaRPr lang="en-US" sz="1800" dirty="0" smtClean="0">
              <a:latin typeface="Segoe UI" pitchFamily="34" charset="0"/>
              <a:ea typeface="Segoe UI" pitchFamily="34" charset="0"/>
              <a:cs typeface="Segoe UI" pitchFamily="34" charset="0"/>
            </a:endParaRPr>
          </a:p>
          <a:p>
            <a:r>
              <a:rPr lang="en-US" sz="1800" dirty="0" smtClean="0">
                <a:latin typeface="Segoe UI" pitchFamily="34" charset="0"/>
                <a:ea typeface="Segoe UI" pitchFamily="34" charset="0"/>
                <a:cs typeface="Segoe UI" pitchFamily="34" charset="0"/>
              </a:rPr>
              <a:t>10 Anson Road,  </a:t>
            </a:r>
          </a:p>
          <a:p>
            <a:r>
              <a:rPr lang="en-US" sz="1800" dirty="0" smtClean="0">
                <a:latin typeface="Segoe UI" pitchFamily="34" charset="0"/>
                <a:ea typeface="Segoe UI" pitchFamily="34" charset="0"/>
                <a:cs typeface="Segoe UI" pitchFamily="34" charset="0"/>
              </a:rPr>
              <a:t>#26-04 International Plaza,  </a:t>
            </a:r>
          </a:p>
          <a:p>
            <a:r>
              <a:rPr lang="en-US" sz="1800" dirty="0" smtClean="0">
                <a:latin typeface="Segoe UI" pitchFamily="34" charset="0"/>
                <a:ea typeface="Segoe UI" pitchFamily="34" charset="0"/>
                <a:cs typeface="Segoe UI" pitchFamily="34" charset="0"/>
              </a:rPr>
              <a:t>Singapore 079903</a:t>
            </a:r>
          </a:p>
          <a:p>
            <a:r>
              <a:rPr lang="en-US" sz="1800" dirty="0" smtClean="0">
                <a:latin typeface="Segoe UI" pitchFamily="34" charset="0"/>
                <a:ea typeface="Segoe UI" pitchFamily="34" charset="0"/>
                <a:cs typeface="Segoe UI" pitchFamily="34" charset="0"/>
              </a:rPr>
              <a:t>Tel : +65 9757 576</a:t>
            </a:r>
            <a:endParaRPr lang="en-US" sz="1800" b="1" dirty="0" smtClean="0">
              <a:latin typeface="Segoe UI" pitchFamily="34" charset="0"/>
              <a:ea typeface="Segoe UI" pitchFamily="34" charset="0"/>
              <a:cs typeface="Segoe UI" pitchFamily="34" charset="0"/>
            </a:endParaRPr>
          </a:p>
          <a:p>
            <a:endParaRPr lang="en-US" sz="1800" b="1" dirty="0">
              <a:latin typeface="Segoe UI" pitchFamily="34" charset="0"/>
              <a:ea typeface="Segoe UI" pitchFamily="34" charset="0"/>
              <a:cs typeface="Segoe UI" pitchFamily="34" charset="0"/>
            </a:endParaRPr>
          </a:p>
          <a:p>
            <a:endParaRPr lang="en-US" sz="1800" b="1" dirty="0" smtClean="0">
              <a:latin typeface="Segoe UI" pitchFamily="34" charset="0"/>
              <a:ea typeface="Segoe UI" pitchFamily="34" charset="0"/>
              <a:cs typeface="Segoe UI" pitchFamily="34" charset="0"/>
            </a:endParaRPr>
          </a:p>
          <a:p>
            <a:endParaRPr lang="en-US" sz="1800" b="1" dirty="0" smtClean="0">
              <a:latin typeface="Segoe UI" pitchFamily="34" charset="0"/>
              <a:ea typeface="Segoe UI" pitchFamily="34" charset="0"/>
              <a:cs typeface="Segoe UI" pitchFamily="34" charset="0"/>
            </a:endParaRPr>
          </a:p>
          <a:p>
            <a:endParaRPr lang="en-US" sz="1800" b="1" dirty="0">
              <a:latin typeface="Segoe UI" pitchFamily="34" charset="0"/>
              <a:ea typeface="Segoe UI" pitchFamily="34" charset="0"/>
              <a:cs typeface="Segoe UI" pitchFamily="34" charset="0"/>
            </a:endParaRPr>
          </a:p>
          <a:p>
            <a:r>
              <a:rPr lang="en-US" sz="2800" b="1" dirty="0" smtClean="0">
                <a:latin typeface="Segoe UI" pitchFamily="34" charset="0"/>
                <a:ea typeface="Segoe UI" pitchFamily="34" charset="0"/>
                <a:cs typeface="Segoe UI" pitchFamily="34" charset="0"/>
              </a:rPr>
              <a:t>United Arab Emirates                       </a:t>
            </a:r>
          </a:p>
          <a:p>
            <a:endParaRPr lang="en-US" sz="1800" dirty="0" smtClean="0">
              <a:latin typeface="Segoe UI" pitchFamily="34" charset="0"/>
              <a:ea typeface="Segoe UI" pitchFamily="34" charset="0"/>
              <a:cs typeface="Segoe UI" pitchFamily="34" charset="0"/>
            </a:endParaRPr>
          </a:p>
          <a:p>
            <a:r>
              <a:rPr lang="en-IN" sz="1800" dirty="0" smtClean="0">
                <a:latin typeface="Segoe UI" pitchFamily="34" charset="0"/>
                <a:ea typeface="Segoe UI" pitchFamily="34" charset="0"/>
                <a:cs typeface="Segoe UI" pitchFamily="34" charset="0"/>
              </a:rPr>
              <a:t>119, Building No. 10, Dubai </a:t>
            </a:r>
          </a:p>
          <a:p>
            <a:r>
              <a:rPr lang="en-IN" sz="1800" dirty="0" smtClean="0">
                <a:latin typeface="Segoe UI" pitchFamily="34" charset="0"/>
                <a:ea typeface="Segoe UI" pitchFamily="34" charset="0"/>
                <a:cs typeface="Segoe UI" pitchFamily="34" charset="0"/>
              </a:rPr>
              <a:t>Internet City, P.O. Box 502270,</a:t>
            </a:r>
          </a:p>
          <a:p>
            <a:r>
              <a:rPr lang="en-IN" sz="1800" dirty="0" smtClean="0">
                <a:latin typeface="Segoe UI" pitchFamily="34" charset="0"/>
                <a:ea typeface="Segoe UI" pitchFamily="34" charset="0"/>
                <a:cs typeface="Segoe UI" pitchFamily="34" charset="0"/>
              </a:rPr>
              <a:t>Dubai, U.A.E. Tel : +971 4 3911683</a:t>
            </a:r>
          </a:p>
          <a:p>
            <a:endParaRPr lang="en-US" sz="1800" dirty="0" smtClean="0">
              <a:latin typeface="Segoe UI" pitchFamily="34" charset="0"/>
              <a:ea typeface="Segoe UI" pitchFamily="34" charset="0"/>
              <a:cs typeface="Segoe UI" pitchFamily="34" charset="0"/>
            </a:endParaRPr>
          </a:p>
          <a:p>
            <a:r>
              <a:rPr lang="en-IN" sz="1800" dirty="0" smtClean="0">
                <a:latin typeface="Segoe UI" pitchFamily="34" charset="0"/>
                <a:ea typeface="Segoe UI" pitchFamily="34" charset="0"/>
                <a:cs typeface="Segoe UI" pitchFamily="34" charset="0"/>
              </a:rPr>
              <a:t>1403, AI Zahra Tower,</a:t>
            </a:r>
          </a:p>
          <a:p>
            <a:r>
              <a:rPr lang="en-IN" sz="1800" dirty="0" smtClean="0">
                <a:latin typeface="Segoe UI" pitchFamily="34" charset="0"/>
                <a:ea typeface="Segoe UI" pitchFamily="34" charset="0"/>
                <a:cs typeface="Segoe UI" pitchFamily="34" charset="0"/>
              </a:rPr>
              <a:t>King Faisal Street, </a:t>
            </a:r>
            <a:r>
              <a:rPr lang="en-IN" sz="1800" dirty="0" err="1" smtClean="0">
                <a:latin typeface="Segoe UI" pitchFamily="34" charset="0"/>
                <a:ea typeface="Segoe UI" pitchFamily="34" charset="0"/>
                <a:cs typeface="Segoe UI" pitchFamily="34" charset="0"/>
              </a:rPr>
              <a:t>Sharjah</a:t>
            </a:r>
            <a:r>
              <a:rPr lang="en-IN" sz="1800" dirty="0" smtClean="0">
                <a:latin typeface="Segoe UI" pitchFamily="34" charset="0"/>
                <a:ea typeface="Segoe UI" pitchFamily="34" charset="0"/>
                <a:cs typeface="Segoe UI" pitchFamily="34" charset="0"/>
              </a:rPr>
              <a:t>, U.A.E.  </a:t>
            </a:r>
          </a:p>
          <a:p>
            <a:r>
              <a:rPr lang="en-IN" sz="1800" dirty="0" smtClean="0">
                <a:latin typeface="Segoe UI" pitchFamily="34" charset="0"/>
                <a:ea typeface="Segoe UI" pitchFamily="34" charset="0"/>
                <a:cs typeface="Segoe UI" pitchFamily="34" charset="0"/>
              </a:rPr>
              <a:t>Tel : +971 6 5734700</a:t>
            </a:r>
          </a:p>
          <a:p>
            <a:endParaRPr lang="en-US" sz="2400" b="1" dirty="0">
              <a:latin typeface="Segoe UI" pitchFamily="34" charset="0"/>
              <a:ea typeface="Segoe UI" pitchFamily="34" charset="0"/>
              <a:cs typeface="Segoe UI" pitchFamily="34" charset="0"/>
            </a:endParaRPr>
          </a:p>
          <a:p>
            <a:r>
              <a:rPr lang="en-US" sz="2800" b="1" dirty="0" smtClean="0">
                <a:latin typeface="Segoe UI" pitchFamily="34" charset="0"/>
                <a:ea typeface="Segoe UI" pitchFamily="34" charset="0"/>
                <a:cs typeface="Segoe UI" pitchFamily="34" charset="0"/>
              </a:rPr>
              <a:t>Kuwait</a:t>
            </a:r>
          </a:p>
          <a:p>
            <a:endParaRPr lang="en-US" sz="2400" b="1" dirty="0">
              <a:latin typeface="Segoe UI" pitchFamily="34" charset="0"/>
              <a:ea typeface="Segoe UI" pitchFamily="34" charset="0"/>
              <a:cs typeface="Segoe UI" pitchFamily="34" charset="0"/>
            </a:endParaRPr>
          </a:p>
          <a:p>
            <a:r>
              <a:rPr lang="en-US" sz="1800" dirty="0" smtClean="0">
                <a:latin typeface="Segoe UI" pitchFamily="34" charset="0"/>
                <a:ea typeface="Segoe UI" pitchFamily="34" charset="0"/>
                <a:cs typeface="Segoe UI" pitchFamily="34" charset="0"/>
              </a:rPr>
              <a:t>P.O. Box 36350, AI </a:t>
            </a:r>
            <a:r>
              <a:rPr lang="en-US" sz="1800" dirty="0" err="1" smtClean="0">
                <a:latin typeface="Segoe UI" pitchFamily="34" charset="0"/>
                <a:ea typeface="Segoe UI" pitchFamily="34" charset="0"/>
                <a:cs typeface="Segoe UI" pitchFamily="34" charset="0"/>
              </a:rPr>
              <a:t>Rass</a:t>
            </a:r>
            <a:r>
              <a:rPr lang="en-US" sz="1800" dirty="0" smtClean="0">
                <a:latin typeface="Segoe UI" pitchFamily="34" charset="0"/>
                <a:ea typeface="Segoe UI" pitchFamily="34" charset="0"/>
                <a:cs typeface="Segoe UI" pitchFamily="34" charset="0"/>
              </a:rPr>
              <a:t> 24754, Kuwait, </a:t>
            </a:r>
          </a:p>
          <a:p>
            <a:r>
              <a:rPr lang="en-US" sz="1800" dirty="0" smtClean="0">
                <a:latin typeface="Segoe UI" pitchFamily="34" charset="0"/>
                <a:ea typeface="Segoe UI" pitchFamily="34" charset="0"/>
                <a:cs typeface="Segoe UI" pitchFamily="34" charset="0"/>
              </a:rPr>
              <a:t>Tel : +965 - 22622063 </a:t>
            </a:r>
          </a:p>
          <a:p>
            <a:endParaRPr lang="en-US" sz="2400" b="1" dirty="0" smtClean="0">
              <a:latin typeface="Segoe UI" pitchFamily="34" charset="0"/>
              <a:ea typeface="Segoe UI" pitchFamily="34" charset="0"/>
              <a:cs typeface="Segoe UI" pitchFamily="34" charset="0"/>
            </a:endParaRPr>
          </a:p>
          <a:p>
            <a:r>
              <a:rPr lang="en-US" sz="2400" b="1" dirty="0" smtClean="0">
                <a:latin typeface="Segoe UI" pitchFamily="34" charset="0"/>
                <a:ea typeface="Segoe UI" pitchFamily="34" charset="0"/>
                <a:cs typeface="Segoe UI" pitchFamily="34" charset="0"/>
              </a:rPr>
              <a:t>Qatar</a:t>
            </a:r>
          </a:p>
          <a:p>
            <a:endParaRPr lang="en-US" sz="2400" b="1" dirty="0">
              <a:latin typeface="Segoe UI" pitchFamily="34" charset="0"/>
              <a:ea typeface="Segoe UI" pitchFamily="34" charset="0"/>
              <a:cs typeface="Segoe UI" pitchFamily="34" charset="0"/>
            </a:endParaRPr>
          </a:p>
          <a:p>
            <a:r>
              <a:rPr lang="en-US" sz="1800" dirty="0" smtClean="0">
                <a:latin typeface="Segoe UI" pitchFamily="34" charset="0"/>
                <a:ea typeface="Segoe UI" pitchFamily="34" charset="0"/>
                <a:cs typeface="Segoe UI" pitchFamily="34" charset="0"/>
              </a:rPr>
              <a:t>P.O</a:t>
            </a:r>
            <a:r>
              <a:rPr lang="en-US" sz="1800" dirty="0">
                <a:latin typeface="Segoe UI" pitchFamily="34" charset="0"/>
                <a:ea typeface="Segoe UI" pitchFamily="34" charset="0"/>
                <a:cs typeface="Segoe UI" pitchFamily="34" charset="0"/>
              </a:rPr>
              <a:t>. Box #51, Doha Qatar</a:t>
            </a:r>
          </a:p>
          <a:p>
            <a:r>
              <a:rPr lang="en-US" sz="1800" dirty="0">
                <a:latin typeface="Segoe UI" pitchFamily="34" charset="0"/>
                <a:ea typeface="Segoe UI" pitchFamily="34" charset="0"/>
                <a:cs typeface="Segoe UI" pitchFamily="34" charset="0"/>
              </a:rPr>
              <a:t>Tel: +974 300 75 145</a:t>
            </a:r>
          </a:p>
          <a:p>
            <a:endParaRPr lang="en-US" sz="2400" b="1" dirty="0" smtClean="0">
              <a:latin typeface="Segoe UI" pitchFamily="34" charset="0"/>
              <a:ea typeface="Segoe UI" pitchFamily="34" charset="0"/>
              <a:cs typeface="Segoe UI" pitchFamily="34" charset="0"/>
            </a:endParaRPr>
          </a:p>
          <a:p>
            <a:endParaRPr lang="en-US" sz="2400" b="1" dirty="0">
              <a:latin typeface="Segoe UI" pitchFamily="34" charset="0"/>
              <a:ea typeface="Segoe UI" pitchFamily="34" charset="0"/>
              <a:cs typeface="Segoe UI" pitchFamily="34" charset="0"/>
            </a:endParaRPr>
          </a:p>
          <a:p>
            <a:endParaRPr lang="en-US" sz="2400" b="1" dirty="0" smtClean="0">
              <a:latin typeface="Segoe UI" pitchFamily="34" charset="0"/>
              <a:ea typeface="Segoe UI" pitchFamily="34" charset="0"/>
              <a:cs typeface="Segoe UI" pitchFamily="34" charset="0"/>
            </a:endParaRPr>
          </a:p>
          <a:p>
            <a:endParaRPr lang="en-US" sz="2400" b="1" dirty="0">
              <a:latin typeface="Segoe UI" pitchFamily="34" charset="0"/>
              <a:ea typeface="Segoe UI" pitchFamily="34" charset="0"/>
              <a:cs typeface="Segoe UI" pitchFamily="34" charset="0"/>
            </a:endParaRPr>
          </a:p>
          <a:p>
            <a:endParaRPr lang="en-US" sz="2400" b="1" dirty="0" smtClean="0">
              <a:latin typeface="Segoe UI" pitchFamily="34" charset="0"/>
              <a:ea typeface="Segoe UI" pitchFamily="34" charset="0"/>
              <a:cs typeface="Segoe UI" pitchFamily="34" charset="0"/>
            </a:endParaRPr>
          </a:p>
          <a:p>
            <a:r>
              <a:rPr lang="en-US" sz="2800" b="1" dirty="0" smtClean="0">
                <a:latin typeface="Segoe UI" pitchFamily="34" charset="0"/>
                <a:ea typeface="Segoe UI" pitchFamily="34" charset="0"/>
                <a:cs typeface="Segoe UI" pitchFamily="34" charset="0"/>
              </a:rPr>
              <a:t>   India</a:t>
            </a:r>
            <a:endParaRPr lang="en-US" sz="2800" b="1" dirty="0">
              <a:latin typeface="Segoe UI" pitchFamily="34" charset="0"/>
              <a:ea typeface="Segoe UI" pitchFamily="34" charset="0"/>
              <a:cs typeface="Segoe UI" pitchFamily="34" charset="0"/>
            </a:endParaRPr>
          </a:p>
          <a:p>
            <a:endParaRPr lang="en-US" sz="1800" dirty="0">
              <a:latin typeface="Segoe UI" pitchFamily="34" charset="0"/>
              <a:ea typeface="Segoe UI" pitchFamily="34" charset="0"/>
              <a:cs typeface="Segoe UI" pitchFamily="34" charset="0"/>
            </a:endParaRPr>
          </a:p>
          <a:p>
            <a:r>
              <a:rPr lang="en-US" sz="1800" dirty="0" smtClean="0">
                <a:latin typeface="Segoe UI" pitchFamily="34" charset="0"/>
                <a:ea typeface="Segoe UI" pitchFamily="34" charset="0"/>
                <a:cs typeface="Segoe UI" pitchFamily="34" charset="0"/>
              </a:rPr>
              <a:t>     No:85</a:t>
            </a:r>
            <a:r>
              <a:rPr lang="en-US" sz="1800" dirty="0">
                <a:latin typeface="Segoe UI" pitchFamily="34" charset="0"/>
                <a:ea typeface="Segoe UI" pitchFamily="34" charset="0"/>
                <a:cs typeface="Segoe UI" pitchFamily="34" charset="0"/>
              </a:rPr>
              <a:t>, </a:t>
            </a:r>
            <a:r>
              <a:rPr lang="en-US" sz="1800" dirty="0" err="1">
                <a:latin typeface="Segoe UI" pitchFamily="34" charset="0"/>
                <a:ea typeface="Segoe UI" pitchFamily="34" charset="0"/>
                <a:cs typeface="Segoe UI" pitchFamily="34" charset="0"/>
              </a:rPr>
              <a:t>Babu</a:t>
            </a:r>
            <a:r>
              <a:rPr lang="en-US" sz="1800" dirty="0">
                <a:latin typeface="Segoe UI" pitchFamily="34" charset="0"/>
                <a:ea typeface="Segoe UI" pitchFamily="34" charset="0"/>
                <a:cs typeface="Segoe UI" pitchFamily="34" charset="0"/>
              </a:rPr>
              <a:t> Street, </a:t>
            </a:r>
            <a:r>
              <a:rPr lang="en-US" sz="1800" dirty="0" err="1">
                <a:latin typeface="Segoe UI" pitchFamily="34" charset="0"/>
                <a:ea typeface="Segoe UI" pitchFamily="34" charset="0"/>
                <a:cs typeface="Segoe UI" pitchFamily="34" charset="0"/>
              </a:rPr>
              <a:t>Vellala</a:t>
            </a:r>
            <a:r>
              <a:rPr lang="en-US" sz="1800" dirty="0">
                <a:latin typeface="Segoe UI" pitchFamily="34" charset="0"/>
                <a:ea typeface="Segoe UI" pitchFamily="34" charset="0"/>
                <a:cs typeface="Segoe UI" pitchFamily="34" charset="0"/>
              </a:rPr>
              <a:t>,  </a:t>
            </a:r>
          </a:p>
          <a:p>
            <a:r>
              <a:rPr lang="en-US" sz="1800" dirty="0" smtClean="0">
                <a:latin typeface="Segoe UI" pitchFamily="34" charset="0"/>
                <a:ea typeface="Segoe UI" pitchFamily="34" charset="0"/>
                <a:cs typeface="Segoe UI" pitchFamily="34" charset="0"/>
              </a:rPr>
              <a:t>     </a:t>
            </a:r>
            <a:r>
              <a:rPr lang="en-US" sz="1800" dirty="0" err="1" smtClean="0">
                <a:latin typeface="Segoe UI" pitchFamily="34" charset="0"/>
                <a:ea typeface="Segoe UI" pitchFamily="34" charset="0"/>
                <a:cs typeface="Segoe UI" pitchFamily="34" charset="0"/>
              </a:rPr>
              <a:t>Teynampet</a:t>
            </a:r>
            <a:r>
              <a:rPr lang="en-US" sz="1800" dirty="0">
                <a:latin typeface="Segoe UI" pitchFamily="34" charset="0"/>
                <a:ea typeface="Segoe UI" pitchFamily="34" charset="0"/>
                <a:cs typeface="Segoe UI" pitchFamily="34" charset="0"/>
              </a:rPr>
              <a:t>, Chennai 600 086   </a:t>
            </a:r>
          </a:p>
          <a:p>
            <a:r>
              <a:rPr lang="en-US" sz="1800" dirty="0" smtClean="0">
                <a:latin typeface="Segoe UI" pitchFamily="34" charset="0"/>
                <a:ea typeface="Segoe UI" pitchFamily="34" charset="0"/>
                <a:cs typeface="Segoe UI" pitchFamily="34" charset="0"/>
              </a:rPr>
              <a:t>     Tel </a:t>
            </a:r>
            <a:r>
              <a:rPr lang="en-US" sz="1800" dirty="0">
                <a:latin typeface="Segoe UI" pitchFamily="34" charset="0"/>
                <a:ea typeface="Segoe UI" pitchFamily="34" charset="0"/>
                <a:cs typeface="Segoe UI" pitchFamily="34" charset="0"/>
              </a:rPr>
              <a:t>: +91 44 33083800</a:t>
            </a:r>
          </a:p>
          <a:p>
            <a:endParaRPr lang="en-US" sz="1800" dirty="0" smtClean="0">
              <a:latin typeface="Segoe UI" pitchFamily="34" charset="0"/>
              <a:ea typeface="Segoe UI" pitchFamily="34" charset="0"/>
              <a:cs typeface="Segoe UI" pitchFamily="34" charset="0"/>
            </a:endParaRPr>
          </a:p>
          <a:p>
            <a:endParaRPr lang="en-US" sz="1800" dirty="0">
              <a:latin typeface="Segoe UI" pitchFamily="34" charset="0"/>
              <a:ea typeface="Segoe UI" pitchFamily="34" charset="0"/>
              <a:cs typeface="Segoe UI" pitchFamily="34" charset="0"/>
            </a:endParaRPr>
          </a:p>
          <a:p>
            <a:endParaRPr lang="en-US" sz="1800" dirty="0" smtClean="0">
              <a:latin typeface="Segoe UI" pitchFamily="34" charset="0"/>
              <a:ea typeface="Segoe UI" pitchFamily="34" charset="0"/>
              <a:cs typeface="Segoe UI" pitchFamily="34" charset="0"/>
            </a:endParaRPr>
          </a:p>
          <a:p>
            <a:endParaRPr lang="en-US" sz="1800" dirty="0">
              <a:latin typeface="Segoe UI" pitchFamily="34" charset="0"/>
              <a:ea typeface="Segoe UI" pitchFamily="34" charset="0"/>
              <a:cs typeface="Segoe UI" pitchFamily="34" charset="0"/>
            </a:endParaRPr>
          </a:p>
          <a:p>
            <a:endParaRPr lang="en-US" sz="1800"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21752849"/>
      </p:ext>
    </p:extLst>
  </p:cSld>
  <p:clrMapOvr>
    <a:masterClrMapping/>
  </p:clrMapOvr>
  <p:transition>
    <p:push/>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Thank You</a:t>
            </a:r>
            <a:endParaRPr lang="en-US" dirty="0"/>
          </a:p>
        </p:txBody>
      </p:sp>
    </p:spTree>
    <p:extLst>
      <p:ext uri="{BB962C8B-B14F-4D97-AF65-F5344CB8AC3E}">
        <p14:creationId xmlns:p14="http://schemas.microsoft.com/office/powerpoint/2010/main" val="3870667838"/>
      </p:ext>
    </p:extLst>
  </p:cSld>
  <p:clrMapOvr>
    <a:masterClrMapping/>
  </p:clrMapOvr>
  <p:transition>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0770" y="1447801"/>
            <a:ext cx="8593729" cy="1104899"/>
          </a:xfrm>
        </p:spPr>
        <p:txBody>
          <a:bodyPr/>
          <a:lstStyle/>
          <a:p>
            <a:r>
              <a:rPr lang="en-US" sz="8800" dirty="0" smtClean="0"/>
              <a:t>CEM AX HCM</a:t>
            </a:r>
            <a:endParaRPr lang="en-IN" sz="8800" dirty="0"/>
          </a:p>
        </p:txBody>
      </p:sp>
      <p:sp>
        <p:nvSpPr>
          <p:cNvPr id="4" name="Rectangle 3"/>
          <p:cNvSpPr/>
          <p:nvPr/>
        </p:nvSpPr>
        <p:spPr bwMode="auto">
          <a:xfrm>
            <a:off x="5962650" y="3524250"/>
            <a:ext cx="4838700" cy="388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endParaRPr lang="en-IN" b="1" dirty="0">
              <a:solidFill>
                <a:srgbClr val="FFFFFF"/>
              </a:solidFill>
              <a:latin typeface="Segoe UI" pitchFamily="34" charset="0"/>
              <a:ea typeface="Segoe UI" pitchFamily="34" charset="0"/>
              <a:cs typeface="Segoe UI" pitchFamily="34" charset="0"/>
            </a:endParaRP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8950" y="3962400"/>
            <a:ext cx="3362325"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2309584"/>
      </p:ext>
    </p:extLst>
  </p:cSld>
  <p:clrMapOvr>
    <a:masterClrMapping/>
  </p:clrMapOvr>
  <p:transition>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2601142" y="2419039"/>
            <a:ext cx="3168000" cy="2376000"/>
          </a:xfrm>
          <a:prstGeom prst="rect">
            <a:avLst/>
          </a:prstGeom>
          <a:solidFill>
            <a:srgbClr val="00AF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smtClean="0">
                <a:solidFill>
                  <a:srgbClr val="FFFFFF"/>
                </a:solidFill>
                <a:latin typeface="Segoe UI" pitchFamily="34" charset="0"/>
                <a:ea typeface="Segoe UI" pitchFamily="34" charset="0"/>
                <a:cs typeface="Segoe UI" pitchFamily="34" charset="0"/>
              </a:rPr>
              <a:t>Lean </a:t>
            </a:r>
            <a:r>
              <a:rPr lang="en-IN" sz="2400" b="1" dirty="0">
                <a:solidFill>
                  <a:srgbClr val="FFFFFF"/>
                </a:solidFill>
                <a:latin typeface="Segoe UI" pitchFamily="34" charset="0"/>
                <a:ea typeface="Segoe UI" pitchFamily="34" charset="0"/>
                <a:cs typeface="Segoe UI" pitchFamily="34" charset="0"/>
              </a:rPr>
              <a:t>workforces</a:t>
            </a:r>
          </a:p>
        </p:txBody>
      </p:sp>
      <p:sp>
        <p:nvSpPr>
          <p:cNvPr id="24" name="Rectangle 23"/>
          <p:cNvSpPr/>
          <p:nvPr/>
        </p:nvSpPr>
        <p:spPr bwMode="auto">
          <a:xfrm>
            <a:off x="5877457" y="7394605"/>
            <a:ext cx="3168000" cy="237600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endParaRPr lang="en-IN" sz="2400" b="1" dirty="0" smtClean="0">
              <a:solidFill>
                <a:srgbClr val="FFFFFF"/>
              </a:solidFill>
              <a:latin typeface="Segoe UI" pitchFamily="34" charset="0"/>
              <a:ea typeface="Segoe UI" pitchFamily="34" charset="0"/>
              <a:cs typeface="Segoe UI" pitchFamily="34" charset="0"/>
            </a:endParaRPr>
          </a:p>
          <a:p>
            <a:pPr algn="ctr" defTabSz="1827393" fontAlgn="base">
              <a:spcBef>
                <a:spcPct val="0"/>
              </a:spcBef>
              <a:spcAft>
                <a:spcPct val="0"/>
              </a:spcAft>
            </a:pPr>
            <a:r>
              <a:rPr lang="en-IN" sz="2400" b="1" dirty="0" smtClean="0">
                <a:solidFill>
                  <a:srgbClr val="FFFFFF"/>
                </a:solidFill>
                <a:latin typeface="Segoe UI" pitchFamily="34" charset="0"/>
                <a:ea typeface="Segoe UI" pitchFamily="34" charset="0"/>
                <a:cs typeface="Segoe UI" pitchFamily="34" charset="0"/>
              </a:rPr>
              <a:t>New </a:t>
            </a:r>
            <a:r>
              <a:rPr lang="en-IN" sz="2400" b="1" dirty="0">
                <a:solidFill>
                  <a:srgbClr val="FFFFFF"/>
                </a:solidFill>
                <a:latin typeface="Segoe UI" pitchFamily="34" charset="0"/>
                <a:ea typeface="Segoe UI" pitchFamily="34" charset="0"/>
                <a:cs typeface="Segoe UI" pitchFamily="34" charset="0"/>
              </a:rPr>
              <a:t>areas for business growth</a:t>
            </a:r>
          </a:p>
          <a:p>
            <a:pPr algn="ctr" defTabSz="1827393" fontAlgn="base">
              <a:spcBef>
                <a:spcPct val="0"/>
              </a:spcBef>
              <a:spcAft>
                <a:spcPct val="0"/>
              </a:spcAft>
            </a:pPr>
            <a:endParaRPr lang="en-US" sz="2400" b="1" dirty="0">
              <a:solidFill>
                <a:srgbClr val="FFFFFF"/>
              </a:solidFill>
              <a:latin typeface="Segoe UI" pitchFamily="34" charset="0"/>
              <a:ea typeface="Segoe UI" pitchFamily="34" charset="0"/>
              <a:cs typeface="Segoe UI" pitchFamily="34" charset="0"/>
            </a:endParaRPr>
          </a:p>
        </p:txBody>
      </p:sp>
      <p:sp>
        <p:nvSpPr>
          <p:cNvPr id="25" name="Rectangle 24"/>
          <p:cNvSpPr/>
          <p:nvPr/>
        </p:nvSpPr>
        <p:spPr bwMode="auto">
          <a:xfrm>
            <a:off x="9161722" y="7398304"/>
            <a:ext cx="3168000" cy="237600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latin typeface="Segoe UI" pitchFamily="34" charset="0"/>
                <a:ea typeface="Segoe UI" pitchFamily="34" charset="0"/>
                <a:cs typeface="Segoe UI" pitchFamily="34" charset="0"/>
              </a:rPr>
              <a:t>Dispersed and diverse work forces</a:t>
            </a:r>
          </a:p>
        </p:txBody>
      </p:sp>
      <p:sp>
        <p:nvSpPr>
          <p:cNvPr id="26" name="Rectangle 25"/>
          <p:cNvSpPr/>
          <p:nvPr/>
        </p:nvSpPr>
        <p:spPr bwMode="auto">
          <a:xfrm>
            <a:off x="2608552" y="7413655"/>
            <a:ext cx="3168000" cy="2376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a:latin typeface="Segoe UI" pitchFamily="34" charset="0"/>
                <a:ea typeface="Segoe UI" pitchFamily="34" charset="0"/>
                <a:cs typeface="Segoe UI" pitchFamily="34" charset="0"/>
              </a:rPr>
              <a:t>Frequent change</a:t>
            </a:r>
          </a:p>
        </p:txBody>
      </p:sp>
      <p:sp>
        <p:nvSpPr>
          <p:cNvPr id="27" name="Rectangle 26"/>
          <p:cNvSpPr/>
          <p:nvPr/>
        </p:nvSpPr>
        <p:spPr bwMode="auto">
          <a:xfrm>
            <a:off x="2608552" y="4925241"/>
            <a:ext cx="3168000" cy="23760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a:latin typeface="Segoe UI" pitchFamily="34" charset="0"/>
                <a:ea typeface="Segoe UI" pitchFamily="34" charset="0"/>
                <a:cs typeface="Segoe UI" pitchFamily="34" charset="0"/>
              </a:rPr>
              <a:t>Productivity pressures</a:t>
            </a:r>
          </a:p>
        </p:txBody>
      </p:sp>
      <p:sp>
        <p:nvSpPr>
          <p:cNvPr id="28" name="Rectangle 27"/>
          <p:cNvSpPr/>
          <p:nvPr/>
        </p:nvSpPr>
        <p:spPr bwMode="auto">
          <a:xfrm>
            <a:off x="5893687" y="2431686"/>
            <a:ext cx="3168000" cy="23760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Crucial</a:t>
            </a:r>
          </a:p>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employment </a:t>
            </a:r>
            <a:r>
              <a:rPr lang="en-US" sz="2400" b="1" dirty="0">
                <a:solidFill>
                  <a:srgbClr val="FFFFFF"/>
                </a:solidFill>
                <a:latin typeface="Segoe UI" pitchFamily="34" charset="0"/>
                <a:ea typeface="Segoe UI" pitchFamily="34" charset="0"/>
                <a:cs typeface="Segoe UI" pitchFamily="34" charset="0"/>
              </a:rPr>
              <a:t>deals</a:t>
            </a:r>
          </a:p>
        </p:txBody>
      </p:sp>
      <p:sp>
        <p:nvSpPr>
          <p:cNvPr id="31" name="Rectangle 30"/>
          <p:cNvSpPr/>
          <p:nvPr/>
        </p:nvSpPr>
        <p:spPr bwMode="auto">
          <a:xfrm>
            <a:off x="9180209" y="2424784"/>
            <a:ext cx="3168000" cy="2376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endParaRPr lang="en-IN" sz="2400" b="1" dirty="0" smtClean="0">
              <a:latin typeface="Segoe UI" pitchFamily="34" charset="0"/>
              <a:ea typeface="Segoe UI" pitchFamily="34" charset="0"/>
              <a:cs typeface="Segoe UI" pitchFamily="34" charset="0"/>
            </a:endParaRPr>
          </a:p>
          <a:p>
            <a:pPr algn="ctr"/>
            <a:r>
              <a:rPr lang="en-IN" sz="2400" b="1" dirty="0" smtClean="0">
                <a:latin typeface="Segoe UI" pitchFamily="34" charset="0"/>
                <a:ea typeface="Segoe UI" pitchFamily="34" charset="0"/>
                <a:cs typeface="Segoe UI" pitchFamily="34" charset="0"/>
              </a:rPr>
              <a:t>Low </a:t>
            </a:r>
            <a:r>
              <a:rPr lang="en-IN" sz="2400" b="1" dirty="0">
                <a:latin typeface="Segoe UI" pitchFamily="34" charset="0"/>
                <a:ea typeface="Segoe UI" pitchFamily="34" charset="0"/>
                <a:cs typeface="Segoe UI" pitchFamily="34" charset="0"/>
              </a:rPr>
              <a:t>levels of employee engagement</a:t>
            </a:r>
          </a:p>
        </p:txBody>
      </p:sp>
      <p:sp>
        <p:nvSpPr>
          <p:cNvPr id="32" name="Rectangle 31"/>
          <p:cNvSpPr/>
          <p:nvPr/>
        </p:nvSpPr>
        <p:spPr bwMode="auto">
          <a:xfrm>
            <a:off x="12449623" y="4887141"/>
            <a:ext cx="3168000" cy="23760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a:solidFill>
                  <a:srgbClr val="FFFFFF"/>
                </a:solidFill>
                <a:latin typeface="Segoe UI" pitchFamily="34" charset="0"/>
                <a:ea typeface="Segoe UI" pitchFamily="34" charset="0"/>
                <a:cs typeface="Segoe UI" pitchFamily="34" charset="0"/>
              </a:rPr>
              <a:t>Cost constraints</a:t>
            </a:r>
          </a:p>
        </p:txBody>
      </p:sp>
      <p:sp>
        <p:nvSpPr>
          <p:cNvPr id="13" name="Rectangle 12"/>
          <p:cNvSpPr/>
          <p:nvPr/>
        </p:nvSpPr>
        <p:spPr bwMode="auto">
          <a:xfrm>
            <a:off x="5874231" y="4907182"/>
            <a:ext cx="6473978" cy="2376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a:solidFill>
                  <a:srgbClr val="FFFFFF"/>
                </a:solidFill>
                <a:ea typeface="Segoe UI" pitchFamily="34" charset="0"/>
                <a:cs typeface="Segoe UI" pitchFamily="34" charset="0"/>
              </a:rPr>
              <a:t>Business Issues in </a:t>
            </a:r>
          </a:p>
          <a:p>
            <a:pPr algn="ctr" defTabSz="1827393" fontAlgn="base">
              <a:spcBef>
                <a:spcPct val="0"/>
              </a:spcBef>
              <a:spcAft>
                <a:spcPct val="0"/>
              </a:spcAft>
            </a:pPr>
            <a:r>
              <a:rPr lang="en-IN" sz="2400" b="1" dirty="0">
                <a:solidFill>
                  <a:srgbClr val="FFFFFF"/>
                </a:solidFill>
                <a:ea typeface="Segoe UI" pitchFamily="34" charset="0"/>
                <a:cs typeface="Segoe UI" pitchFamily="34" charset="0"/>
              </a:rPr>
              <a:t>Human Capital Management</a:t>
            </a:r>
          </a:p>
        </p:txBody>
      </p:sp>
      <p:sp>
        <p:nvSpPr>
          <p:cNvPr id="15" name="Rectangle 14"/>
          <p:cNvSpPr/>
          <p:nvPr/>
        </p:nvSpPr>
        <p:spPr bwMode="auto">
          <a:xfrm>
            <a:off x="12466168" y="2410309"/>
            <a:ext cx="3168000" cy="2376000"/>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endParaRPr lang="en-US" sz="2400" b="1" dirty="0" smtClean="0">
              <a:solidFill>
                <a:srgbClr val="FFFFFF"/>
              </a:solidFill>
              <a:latin typeface="Segoe UI" pitchFamily="34" charset="0"/>
              <a:ea typeface="Segoe UI" pitchFamily="34" charset="0"/>
              <a:cs typeface="Segoe UI" pitchFamily="34" charset="0"/>
            </a:endParaRPr>
          </a:p>
          <a:p>
            <a:pPr algn="ctr" defTabSz="1827393" fontAlgn="base">
              <a:spcBef>
                <a:spcPct val="0"/>
              </a:spcBef>
              <a:spcAft>
                <a:spcPct val="0"/>
              </a:spcAft>
            </a:pPr>
            <a:r>
              <a:rPr lang="en-US" sz="2400" b="1" dirty="0" smtClean="0">
                <a:solidFill>
                  <a:srgbClr val="FFFFFF"/>
                </a:solidFill>
                <a:latin typeface="Segoe UI" pitchFamily="34" charset="0"/>
                <a:ea typeface="Segoe UI" pitchFamily="34" charset="0"/>
                <a:cs typeface="Segoe UI" pitchFamily="34" charset="0"/>
              </a:rPr>
              <a:t>Damaged </a:t>
            </a:r>
            <a:r>
              <a:rPr lang="en-US" sz="2400" b="1" dirty="0">
                <a:solidFill>
                  <a:srgbClr val="FFFFFF"/>
                </a:solidFill>
                <a:latin typeface="Segoe UI" pitchFamily="34" charset="0"/>
                <a:ea typeface="Segoe UI" pitchFamily="34" charset="0"/>
                <a:cs typeface="Segoe UI" pitchFamily="34" charset="0"/>
              </a:rPr>
              <a:t>corporate reputations</a:t>
            </a:r>
          </a:p>
        </p:txBody>
      </p:sp>
      <p:sp>
        <p:nvSpPr>
          <p:cNvPr id="16" name="Rectangle 15"/>
          <p:cNvSpPr/>
          <p:nvPr/>
        </p:nvSpPr>
        <p:spPr bwMode="auto">
          <a:xfrm>
            <a:off x="12446452" y="7383606"/>
            <a:ext cx="3168000" cy="2376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endParaRPr lang="en-IN" sz="2400" b="1" dirty="0">
              <a:solidFill>
                <a:srgbClr val="FFFFFF"/>
              </a:solidFill>
              <a:latin typeface="Segoe UI" pitchFamily="34" charset="0"/>
              <a:ea typeface="Segoe UI" pitchFamily="34" charset="0"/>
              <a:cs typeface="Segoe UI" pitchFamily="34" charset="0"/>
            </a:endParaRPr>
          </a:p>
        </p:txBody>
      </p:sp>
      <p:sp>
        <p:nvSpPr>
          <p:cNvPr id="17" name="Title 12"/>
          <p:cNvSpPr>
            <a:spLocks noGrp="1"/>
          </p:cNvSpPr>
          <p:nvPr/>
        </p:nvSpPr>
        <p:spPr>
          <a:xfrm>
            <a:off x="905017" y="1397088"/>
            <a:ext cx="16727876" cy="685572"/>
          </a:xfrm>
          <a:prstGeom prst="rect">
            <a:avLst/>
          </a:prstGeom>
        </p:spPr>
        <p:txBody>
          <a:bodyPr vert="horz" wrap="square" lIns="0" tIns="0" rIns="0" bIns="0" rtlCol="0" anchor="t">
            <a:spAutoFit/>
          </a:bodyPr>
          <a:lstStyle>
            <a:lvl1pPr algn="l" defTabSz="1371089" rtl="0" eaLnBrk="1" latinLnBrk="0" hangingPunct="1">
              <a:lnSpc>
                <a:spcPct val="90000"/>
              </a:lnSpc>
              <a:spcBef>
                <a:spcPct val="0"/>
              </a:spcBef>
              <a:buNone/>
              <a:defRPr lang="en-US" sz="4950" b="0" kern="1200" cap="none" spc="-100" baseline="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en-US" dirty="0" smtClean="0"/>
              <a:t>Business Challenges – HCM</a:t>
            </a:r>
            <a:endParaRPr lang="en-US" dirty="0">
              <a:gradFill flip="none" rotWithShape="1">
                <a:gsLst>
                  <a:gs pos="0">
                    <a:schemeClr val="accent2"/>
                  </a:gs>
                  <a:gs pos="100000">
                    <a:schemeClr val="accent2"/>
                  </a:gs>
                </a:gsLst>
                <a:lin ang="5400000" scaled="0"/>
                <a:tileRect/>
              </a:gradFill>
              <a:latin typeface="+mn-lt"/>
            </a:endParaRPr>
          </a:p>
        </p:txBody>
      </p:sp>
    </p:spTree>
    <p:extLst>
      <p:ext uri="{BB962C8B-B14F-4D97-AF65-F5344CB8AC3E}">
        <p14:creationId xmlns:p14="http://schemas.microsoft.com/office/powerpoint/2010/main" val="2054895586"/>
      </p:ext>
    </p:extLst>
  </p:cSld>
  <p:clrMapOvr>
    <a:masterClrMapping/>
  </p:clrMapOvr>
  <p:transition>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409700"/>
            <a:ext cx="8077200" cy="685572"/>
          </a:xfrm>
        </p:spPr>
        <p:txBody>
          <a:bodyPr/>
          <a:lstStyle/>
          <a:p>
            <a:r>
              <a:rPr lang="en-US" sz="4950" dirty="0" smtClean="0"/>
              <a:t>Conceptual Framework – HCM  </a:t>
            </a:r>
            <a:endParaRPr lang="en-IN" dirty="0"/>
          </a:p>
        </p:txBody>
      </p:sp>
      <p:graphicFrame>
        <p:nvGraphicFramePr>
          <p:cNvPr id="102" name="Diagram 101"/>
          <p:cNvGraphicFramePr/>
          <p:nvPr>
            <p:extLst>
              <p:ext uri="{D42A27DB-BD31-4B8C-83A1-F6EECF244321}">
                <p14:modId xmlns:p14="http://schemas.microsoft.com/office/powerpoint/2010/main" val="3216092521"/>
              </p:ext>
            </p:extLst>
          </p:nvPr>
        </p:nvGraphicFramePr>
        <p:xfrm>
          <a:off x="2513384" y="2804809"/>
          <a:ext cx="13560357" cy="66731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9995906"/>
      </p:ext>
    </p:extLst>
  </p:cSld>
  <p:clrMapOvr>
    <a:masterClrMapping/>
  </p:clrMapOvr>
  <p:transition>
    <p:push/>
  </p:transition>
  <p:timing>
    <p:tnLst>
      <p:par>
        <p:cTn id="1" dur="indefinite" restart="never" nodeType="tmRoot"/>
      </p:par>
    </p:tnLst>
  </p:timing>
</p:sld>
</file>

<file path=ppt/theme/theme1.xml><?xml version="1.0" encoding="utf-8"?>
<a:theme xmlns:a="http://schemas.openxmlformats.org/drawingml/2006/main" name="Microsoft Dynamics Presentation Title Slide - No People">
  <a:themeElements>
    <a:clrScheme name="Microsoft Dynamics Metro Colors">
      <a:dk1>
        <a:srgbClr val="000000"/>
      </a:dk1>
      <a:lt1>
        <a:srgbClr val="FFFFFF"/>
      </a:lt1>
      <a:dk2>
        <a:srgbClr val="3F3F3F"/>
      </a:dk2>
      <a:lt2>
        <a:srgbClr val="F2F2F2"/>
      </a:lt2>
      <a:accent1>
        <a:srgbClr val="0071BC"/>
      </a:accent1>
      <a:accent2>
        <a:srgbClr val="00AEEF"/>
      </a:accent2>
      <a:accent3>
        <a:srgbClr val="00A600"/>
      </a:accent3>
      <a:accent4>
        <a:srgbClr val="8CC600"/>
      </a:accent4>
      <a:accent5>
        <a:srgbClr val="FF5300"/>
      </a:accent5>
      <a:accent6>
        <a:srgbClr val="FFBE00"/>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2.xml><?xml version="1.0" encoding="utf-8"?>
<a:theme xmlns:a="http://schemas.openxmlformats.org/drawingml/2006/main" name="Microsoft Dynamics Blank Colors">
  <a:themeElements>
    <a:clrScheme name="Microsoft Dynamics Metro Colors">
      <a:dk1>
        <a:srgbClr val="000000"/>
      </a:dk1>
      <a:lt1>
        <a:srgbClr val="FFFFFF"/>
      </a:lt1>
      <a:dk2>
        <a:srgbClr val="3F3F3F"/>
      </a:dk2>
      <a:lt2>
        <a:srgbClr val="F2F2F2"/>
      </a:lt2>
      <a:accent1>
        <a:srgbClr val="0071BC"/>
      </a:accent1>
      <a:accent2>
        <a:srgbClr val="00AEEF"/>
      </a:accent2>
      <a:accent3>
        <a:srgbClr val="00A600"/>
      </a:accent3>
      <a:accent4>
        <a:srgbClr val="8CC600"/>
      </a:accent4>
      <a:accent5>
        <a:srgbClr val="FF5300"/>
      </a:accent5>
      <a:accent6>
        <a:srgbClr val="FFBE00"/>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3.xml><?xml version="1.0" encoding="utf-8"?>
<a:theme xmlns:a="http://schemas.openxmlformats.org/drawingml/2006/main" name="Microsoft Rear Bumper">
  <a:themeElements>
    <a:clrScheme name="Microsoft Dynamics Metro Colors">
      <a:dk1>
        <a:srgbClr val="000000"/>
      </a:dk1>
      <a:lt1>
        <a:srgbClr val="FFFFFF"/>
      </a:lt1>
      <a:dk2>
        <a:srgbClr val="3F3F3F"/>
      </a:dk2>
      <a:lt2>
        <a:srgbClr val="F2F2F2"/>
      </a:lt2>
      <a:accent1>
        <a:srgbClr val="0071BC"/>
      </a:accent1>
      <a:accent2>
        <a:srgbClr val="00AEEF"/>
      </a:accent2>
      <a:accent3>
        <a:srgbClr val="00A600"/>
      </a:accent3>
      <a:accent4>
        <a:srgbClr val="8CC600"/>
      </a:accent4>
      <a:accent5>
        <a:srgbClr val="FF5300"/>
      </a:accent5>
      <a:accent6>
        <a:srgbClr val="FFBE00"/>
      </a:accent6>
      <a:hlink>
        <a:srgbClr val="0070C0"/>
      </a:hlink>
      <a:folHlink>
        <a:srgbClr val="0071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10009</Type>
    <SequenceNumber>1004</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KCDoc" ma:contentTypeID="0x010100FF1FAB0DEDE9AF4ABA57B67AF4A9F3210200596A0E07C3E77448942F9A5D1E81E582" ma:contentTypeVersion="54" ma:contentTypeDescription="" ma:contentTypeScope="" ma:versionID="82bd994a0e1a579d569ed9109c3e56fc">
  <xsd:schema xmlns:xsd="http://www.w3.org/2001/XMLSchema" xmlns:xs="http://www.w3.org/2001/XMLSchema" xmlns:p="http://schemas.microsoft.com/office/2006/metadata/properties" xmlns:ns1="http://schemas.microsoft.com/sharepoint/v3" xmlns:ns2="230e9df3-be65-4c73-a93b-d1236ebd677e" xmlns:ns3="4e240d41-6d38-4eac-9584-b3f543b50010" xmlns:ns4="http://schemas.microsoft.com/sharepoint/v4" xmlns:ns6="7b813d5f-7206-4d46-95a5-a58185f478af" targetNamespace="http://schemas.microsoft.com/office/2006/metadata/properties" ma:root="true" ma:fieldsID="5b2452b4c94399fffd525461a88c077f" ns1:_="" ns2:_="" ns3:_="" ns4:_="" ns6:_="">
    <xsd:import namespace="http://schemas.microsoft.com/sharepoint/v3"/>
    <xsd:import namespace="230e9df3-be65-4c73-a93b-d1236ebd677e"/>
    <xsd:import namespace="4e240d41-6d38-4eac-9584-b3f543b50010"/>
    <xsd:import namespace="http://schemas.microsoft.com/sharepoint/v4"/>
    <xsd:import namespace="7b813d5f-7206-4d46-95a5-a58185f478af"/>
    <xsd:element name="properties">
      <xsd:complexType>
        <xsd:sequence>
          <xsd:element name="documentManagement">
            <xsd:complexType>
              <xsd:all>
                <xsd:element ref="ns3:Thumbnail1" minOccurs="0"/>
                <xsd:element ref="ns3:DocumentDescription" minOccurs="0"/>
                <xsd:element ref="ns2:TaxKeywordTaxHTField" minOccurs="0"/>
                <xsd:element ref="ns2:TaxCatchAll" minOccurs="0"/>
                <xsd:element ref="ns2:TaxCatchAllLabel" minOccurs="0"/>
                <xsd:element ref="ns3:ItemTypeTaxHTField0" minOccurs="0"/>
                <xsd:element ref="ns1:AverageRating" minOccurs="0"/>
                <xsd:element ref="ns1:RatingCount" minOccurs="0"/>
                <xsd:element ref="ns2:_dlc_DocId" minOccurs="0"/>
                <xsd:element ref="ns2:_dlc_DocIdUrl" minOccurs="0"/>
                <xsd:element ref="ns2:_dlc_DocIdPersistId" minOccurs="0"/>
                <xsd:element ref="ns4:IconOverlay" minOccurs="0"/>
                <xsd:element ref="ns3:PartnersTaxHTField0" minOccurs="0"/>
                <xsd:element ref="ns3:RolesTaxHTField0" minOccurs="0"/>
                <xsd:element ref="ns3:ProductsTaxHTField0" minOccurs="0"/>
                <xsd:element ref="ns3:CompetitorsTaxHTField0" minOccurs="0"/>
                <xsd:element ref="ns3:SegmentsTaxHTField0" minOccurs="0"/>
                <xsd:element ref="ns3:IndustriesTaxHTField0" minOccurs="0"/>
                <xsd:element ref="ns3:AudiencesTaxHTField0" minOccurs="0"/>
                <xsd:element ref="ns3:RegionTaxHTField0" minOccurs="0"/>
                <xsd:element ref="ns3:ConfidentialityTaxHTField0" minOccurs="0"/>
                <xsd:element ref="ns3:BusinessArchitectureTaxHTField0" minOccurs="0"/>
                <xsd:element ref="ns3:TopicsTaxHTField0" minOccurs="0"/>
                <xsd:element ref="ns3:GroupsTaxHTField0" minOccurs="0"/>
                <xsd:element ref="ns3:CoOwner" minOccurs="0"/>
                <xsd:element ref="ns3:ActivitiesAndProgramsTaxHTField0" minOccurs="0"/>
                <xsd:element ref="ns3:Owner" minOccurs="0"/>
                <xsd:element ref="ns1:RoutingRuleDescription" minOccurs="0"/>
                <xsd:element ref="ns3:SMSGDomainTaxHTField0" minOccurs="0"/>
                <xsd:element ref="ns1:_vti_ItemDeclaredRecord" minOccurs="0"/>
                <xsd:element ref="ns1:_vti_ItemHoldRecordStatus" minOccurs="0"/>
                <xsd:element ref="ns3:LanguagesTaxHTField0" minOccurs="0"/>
                <xsd:element ref="ns6:DocumentSetKcId" minOccurs="0"/>
                <xsd:element ref="ns3:TagTemplate" minOccurs="0"/>
                <xsd:element ref="ns3:h1e7aaa5788c480c922636922fec8914"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14" nillable="true" ma:displayName="Rating (0-5)" ma:decimals="2" ma:description="Average value of all the ratings that have been submitted" ma:indexed="true" ma:internalName="Rating_x0020__x0028_0_x002d_5_x0029_" ma:readOnly="true">
      <xsd:simpleType>
        <xsd:restriction base="dms:Number"/>
      </xsd:simpleType>
    </xsd:element>
    <xsd:element name="RatingCount" ma:index="15" nillable="true" ma:displayName="Number of Ratings" ma:decimals="0" ma:description="Number of ratings submitted" ma:indexed="true" ma:internalName="Number_x0020_of_x0020_Ratings" ma:readOnly="true">
      <xsd:simpleType>
        <xsd:restriction base="dms:Number"/>
      </xsd:simpleType>
    </xsd:element>
    <xsd:element name="RoutingRuleDescription" ma:index="49" nillable="true" ma:displayName="Description" ma:hidden="true" ma:internalName="RoutingRuleDescription" ma:readOnly="false">
      <xsd:simpleType>
        <xsd:restriction base="dms:Text">
          <xsd:maxLength value="255"/>
        </xsd:restriction>
      </xsd:simpleType>
    </xsd:element>
    <xsd:element name="_vti_ItemDeclaredRecord" ma:index="55" nillable="true" ma:displayName="Declared Record" ma:hidden="true" ma:internalName="_vti_ItemDeclaredRecord" ma:readOnly="true">
      <xsd:simpleType>
        <xsd:restriction base="dms:DateTime"/>
      </xsd:simpleType>
    </xsd:element>
    <xsd:element name="_vti_ItemHoldRecordStatus" ma:index="56" nillable="true" ma:displayName="Hold and Record Status" ma:decimals="0" ma:description="" ma:hidden="true" ma:indexed="true" ma:internalName="_vti_ItemHoldRecordStatu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readOnly="tru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cca7b197-9018-4002-9750-a2693d6b6f1f}" ma:internalName="TaxCatchAll" ma:showField="CatchAllData" ma:web="4e240d41-6d38-4eac-9584-b3f543b50010">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cca7b197-9018-4002-9750-a2693d6b6f1f}" ma:internalName="TaxCatchAllLabel" ma:readOnly="true" ma:showField="CatchAllDataLabel" ma:web="4e240d41-6d38-4eac-9584-b3f543b50010">
      <xsd:complexType>
        <xsd:complexContent>
          <xsd:extension base="dms:MultiChoiceLookup">
            <xsd:sequence>
              <xsd:element name="Value" type="dms:Lookup" maxOccurs="unbounded" minOccurs="0" nillable="true"/>
            </xsd:sequence>
          </xsd:extension>
        </xsd:complexContent>
      </xsd:complexType>
    </xsd:element>
    <xsd:element name="_dlc_DocId" ma:index="16" nillable="true" ma:displayName="Document ID Value" ma:description="The value of the document ID assigned to this item." ma:indexed="true" ma:internalName="_dlc_DocId" ma:readOnly="true">
      <xsd:simpleType>
        <xsd:restriction base="dms:Text"/>
      </xsd:simpleType>
    </xsd:element>
    <xsd:element name="_dlc_DocIdUrl" ma:index="1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8"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4e240d41-6d38-4eac-9584-b3f543b50010" elementFormDefault="qualified">
    <xsd:import namespace="http://schemas.microsoft.com/office/2006/documentManagement/types"/>
    <xsd:import namespace="http://schemas.microsoft.com/office/infopath/2007/PartnerControls"/>
    <xsd:element name="Thumbnail1" ma:index="5" nillable="true" ma:displayName="Thumbnail" ma:format="Hyperlink" ma:internalName="Thumbnail1">
      <xsd:complexType>
        <xsd:complexContent>
          <xsd:extension base="dms:URL">
            <xsd:sequence>
              <xsd:element name="Url" type="dms:ValidUrl" minOccurs="0" nillable="true"/>
              <xsd:element name="Description" type="xsd:string" nillable="true"/>
            </xsd:sequence>
          </xsd:extension>
        </xsd:complexContent>
      </xsd:complexType>
    </xsd:element>
    <xsd:element name="DocumentDescription" ma:index="6" nillable="true" ma:displayName="Document Description" ma:description="Document Description for document content type KCDoc" ma:internalName="DocumentDescription">
      <xsd:simpleType>
        <xsd:restriction base="dms:Note"/>
      </xsd:simpleType>
    </xsd:element>
    <xsd:element name="ItemTypeTaxHTField0" ma:index="12" nillable="true" ma:taxonomy="true" ma:internalName="ItemTypeTaxHTField0" ma:taxonomyFieldName="ItemType" ma:displayName="Item Type" ma:default="" ma:fieldId="{d147f11f-8a15-4fb8-8d37-5fb29263610d}"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PartnersTaxHTField0" ma:index="20" nillable="true" ma:taxonomy="true" ma:internalName="PartnersTaxHTField0" ma:taxonomyFieldName="Partners" ma:displayName="Partners" ma:readOnly="true" ma:default="" ma:fieldId="{7c281638-d92a-454e-b8fe-7088c941df66}"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RolesTaxHTField0" ma:index="22" nillable="true" ma:taxonomy="true" ma:internalName="RolesTaxHTField0" ma:taxonomyFieldName="Roles" ma:displayName="Roles" ma:readOnly="true" ma:default="" ma:fieldId="{147013c4-c08e-4610-8a54-80ec865dae35}"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ProductsTaxHTField0" ma:index="24" nillable="true" ma:taxonomy="true" ma:internalName="ProductsTaxHTField0" ma:taxonomyFieldName="Products" ma:displayName="Products &amp; Technologies" ma:readOnly="false" ma:default="" ma:fieldId="{461032cf-5451-4cac-8727-96de1535ed65}"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CompetitorsTaxHTField0" ma:index="26" nillable="true" ma:taxonomy="true" ma:internalName="CompetitorsTaxHTField0" ma:taxonomyFieldName="Competitors" ma:displayName="Competition" ma:readOnly="true" ma:default="" ma:fieldId="{033f61ce-97ac-4204-9e44-87296a243ffe}"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SegmentsTaxHTField0" ma:index="28" nillable="true" ma:taxonomy="true" ma:internalName="SegmentsTaxHTField0" ma:taxonomyFieldName="Segments" ma:displayName="Customer Segments" ma:readOnly="false" ma:default="" ma:fieldId="{5810de59-adc2-4212-9275-76550f6ccd4e}"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IndustriesTaxHTField0" ma:index="30" nillable="true" ma:taxonomy="true" ma:internalName="IndustriesTaxHTField0" ma:taxonomyFieldName="Industries" ma:displayName="Industries" ma:readOnly="false" ma:default="" ma:fieldId="{28af9966-4172-49a2-8fcb-8642a15f1fc5}"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AudiencesTaxHTField0" ma:index="32" nillable="true" ma:taxonomy="true" ma:internalName="AudiencesTaxHTField0" ma:taxonomyFieldName="Audiences" ma:displayName="Customer Audiences" ma:readOnly="false" ma:default="" ma:fieldId="{e142f759-3ac7-4b2f-96cb-1e9174b500b8}"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RegionTaxHTField0" ma:index="34" nillable="true" ma:taxonomy="true" ma:internalName="RegionTaxHTField0" ma:taxonomyFieldName="Region" ma:displayName="Region" ma:readOnly="false" ma:default="" ma:fieldId="{4737695a-1cd7-4a2e-b339-4aad0188abb4}"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ConfidentialityTaxHTField0" ma:index="36" nillable="true" ma:taxonomy="true" ma:internalName="ConfidentialityTaxHTField0" ma:taxonomyFieldName="Confidentiality" ma:displayName="Confidentiality" ma:indexed="true" ma:readOnly="false" ma:default="21;#Microsoft confidential|461efa83-0283-486a-a8d5-943328f3693f" ma:fieldId="{78ab4373-53e1-48d5-ab4d-d29698f3efd9}"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usinessArchitectureTaxHTField0" ma:index="38" nillable="true" ma:taxonomy="true" ma:internalName="BusinessArchitectureTaxHTField0" ma:taxonomyFieldName="BusinessArchitecture" ma:displayName="Business Architecture" ma:readOnly="false" ma:default="" ma:fieldId="{d7cf789b-4ee0-44de-b4df-8d5b0482baa9}"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TopicsTaxHTField0" ma:index="40" nillable="true" ma:taxonomy="true" ma:internalName="TopicsTaxHTField0" ma:taxonomyFieldName="Topics" ma:displayName="Topics" ma:readOnly="false" ma:default="" ma:fieldId="{878ad871-6083-42b1-a9d8-caa3411e86f2}"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GroupsTaxHTField0" ma:index="42" nillable="true" ma:taxonomy="true" ma:internalName="GroupsTaxHTField0" ma:taxonomyFieldName="Groups" ma:displayName="Groups" ma:readOnly="false" ma:default="" ma:fieldId="{822c6b82-c53e-484c-9c53-5c6ce5969db5}"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CoOwner" ma:index="44" nillable="true" ma:displayName="Co-Owner" ma:list="UserInfo" ma:SearchPeopleOnly="false" ma:SharePointGroup="0" ma:internalName="CoOwner" ma:readOnly="true"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ctivitiesAndProgramsTaxHTField0" ma:index="45" nillable="true" ma:taxonomy="true" ma:internalName="ActivitiesAndProgramsTaxHTField0" ma:taxonomyFieldName="ActivitiesAndPrograms" ma:displayName="Activities &amp; Programs" ma:readOnly="false" ma:default="" ma:fieldId="{b1238bc0-413c-4dea-a499-043137e11d15}"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Owner" ma:index="47" nillable="true" ma:displayName="Owner" ma:description="Must be an FTE" ma:indexed="true" ma:list="UserInfo" ma:SharePointGroup="0" ma:internalName="Owner" ma:readOnly="false" ma:showField="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MSGDomainTaxHTField0" ma:index="51" nillable="true" ma:taxonomy="true" ma:internalName="SMSGDomainTaxHTField0" ma:taxonomyFieldName="SMSGDomain" ma:displayName="SMSG Domain" ma:readOnly="true" ma:default="" ma:fieldId="{2c8f543d-b3fa-4810-874a-ad0f88d0f61a}"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anguagesTaxHTField0" ma:index="57" nillable="true" ma:taxonomy="true" ma:internalName="LanguagesTaxHTField0" ma:taxonomyFieldName="Languages" ma:displayName="Languages" ma:default="" ma:fieldId="{57b7e61f-5f00-4c23-b9fb-7e2af434aabb}"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TagTemplate" ma:index="61" nillable="true" ma:displayName="TagTemplate" ma:internalName="TagTemplate0">
      <xsd:simpleType>
        <xsd:restriction base="dms:Text">
          <xsd:maxLength value="255"/>
        </xsd:restriction>
      </xsd:simpleType>
    </xsd:element>
    <xsd:element name="h1e7aaa5788c480c922636922fec8914" ma:index="62" nillable="true" ma:taxonomy="true" ma:internalName="h1e7aaa5788c480c922636922fec8914" ma:taxonomyFieldName="messageframeworktype" ma:displayName="SMSG Local Taxonomy" ma:readOnly="false" ma:default="" ma:fieldId="{11e7aaa5-788c-480c-9226-36922fec8914}" ma:taxonomyMulti="true" ma:sspId="e385fb40-52d4-4fae-9c5b-3e8ff8a5878e" ma:termSetId="3e722879-8567-4839-b7c6-80b3907c7bba"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9"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b813d5f-7206-4d46-95a5-a58185f478af" elementFormDefault="qualified">
    <xsd:import namespace="http://schemas.microsoft.com/office/2006/documentManagement/types"/>
    <xsd:import namespace="http://schemas.microsoft.com/office/infopath/2007/PartnerControls"/>
    <xsd:element name="DocumentSetKcId" ma:index="60" nillable="true" ma:displayName="DocumentSetKcId" ma:internalName="DocumentSetKcId" ma:readOnly="fals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e385fb40-52d4-4fae-9c5b-3e8ff8a5878e" ContentTypeId="0x010100FF1FAB0DEDE9AF4ABA57B67AF4A9F321" PreviousValue="false"/>
</file>

<file path=customXml/item5.xml><?xml version="1.0" encoding="utf-8"?>
<p:properties xmlns:p="http://schemas.microsoft.com/office/2006/metadata/properties" xmlns:xsi="http://www.w3.org/2001/XMLSchema-instance" xmlns:pc="http://schemas.microsoft.com/office/infopath/2007/PartnerControls">
  <documentManagement>
    <IndustriesTaxHTField0 xmlns="4e240d41-6d38-4eac-9584-b3f543b50010">
      <Terms xmlns="http://schemas.microsoft.com/office/infopath/2007/PartnerControls"/>
    </IndustriesTaxHTField0>
    <DocumentSetKcId xmlns="7b813d5f-7206-4d46-95a5-a58185f478af">169410</DocumentSetKcId>
    <DocumentDescription xmlns="4e240d41-6d38-4eac-9584-b3f543b50010">PowerPoint template for use in campaign related presentations.</DocumentDescription>
    <ActivitiesAndProgramsTaxHTField0 xmlns="4e240d41-6d38-4eac-9584-b3f543b50010">
      <Terms xmlns="http://schemas.microsoft.com/office/infopath/2007/PartnerControls">
        <TermInfo xmlns="http://schemas.microsoft.com/office/infopath/2007/PartnerControls">
          <TermName xmlns="http://schemas.microsoft.com/office/infopath/2007/PartnerControls">Dynamic Business Campaign</TermName>
          <TermId xmlns="http://schemas.microsoft.com/office/infopath/2007/PartnerControls">fc99f730-fc61-4e26-bd45-91b9bf8060ec</TermId>
        </TermInfo>
        <TermInfo xmlns="http://schemas.microsoft.com/office/infopath/2007/PartnerControls">
          <TermName xmlns="http://schemas.microsoft.com/office/infopath/2007/PartnerControls">enterprise campaign in a box</TermName>
          <TermId xmlns="http://schemas.microsoft.com/office/infopath/2007/PartnerControls">39675275-15e7-44be-8b31-69c9953e6a39</TermId>
        </TermInfo>
      </Terms>
    </ActivitiesAndProgramsTaxHTField0>
    <IconOverlay xmlns="http://schemas.microsoft.com/sharepoint/v4" xsi:nil="true"/>
    <LanguagesTaxHTField0 xmlns="4e240d41-6d38-4eac-9584-b3f543b50010">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cb91f272-ce4d-4a7e-9bbf-78b58e3d188d</TermId>
        </TermInfo>
      </Terms>
    </LanguagesTaxHTField0>
    <AudiencesTaxHTField0 xmlns="4e240d41-6d38-4eac-9584-b3f543b50010">
      <Terms xmlns="http://schemas.microsoft.com/office/infopath/2007/PartnerControls"/>
    </AudiencesTaxHTField0>
    <ConfidentialityTaxHTField0 xmlns="4e240d41-6d38-4eac-9584-b3f543b50010">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Thumbnail1 xmlns="4e240d41-6d38-4eac-9584-b3f543b50010">
      <Url xsi:nil="true"/>
      <Description xsi:nil="true"/>
    </Thumbnail1>
    <TopicsTaxHTField0 xmlns="4e240d41-6d38-4eac-9584-b3f543b50010">
      <Terms xmlns="http://schemas.microsoft.com/office/infopath/2007/PartnerControls"/>
    </TopicsTaxHTField0>
    <ProductsTaxHTField0 xmlns="4e240d41-6d38-4eac-9584-b3f543b50010">
      <Terms xmlns="http://schemas.microsoft.com/office/infopath/2007/PartnerControls"/>
    </ProductsTaxHTField0>
    <RegionTaxHTField0 xmlns="4e240d41-6d38-4eac-9584-b3f543b50010">
      <Terms xmlns="http://schemas.microsoft.com/office/infopath/2007/PartnerControls"/>
    </RegionTaxHTField0>
    <Owner xmlns="4e240d41-6d38-4eac-9584-b3f543b50010">
      <UserInfo>
        <DisplayName>Jill Tennant</DisplayName>
        <AccountId>7244</AccountId>
        <AccountType/>
      </UserInfo>
    </Owner>
    <RoutingRuleDescription xmlns="http://schemas.microsoft.com/sharepoint/v3" xsi:nil="true"/>
    <SegmentsTaxHTField0 xmlns="4e240d41-6d38-4eac-9584-b3f543b50010">
      <Terms xmlns="http://schemas.microsoft.com/office/infopath/2007/PartnerControls"/>
    </SegmentsTaxHTField0>
    <ItemTypeTaxHTField0 xmlns="4e240d41-6d38-4eac-9584-b3f543b50010">
      <Terms xmlns="http://schemas.microsoft.com/office/infopath/2007/PartnerControls">
        <TermInfo xmlns="http://schemas.microsoft.com/office/infopath/2007/PartnerControls">
          <TermName xmlns="http://schemas.microsoft.com/office/infopath/2007/PartnerControls">playbooks</TermName>
          <TermId xmlns="http://schemas.microsoft.com/office/infopath/2007/PartnerControls">f2fe2f8b-6d76-4d77-ab51-69c76130bda5</TermId>
        </TermInfo>
        <TermInfo xmlns="http://schemas.microsoft.com/office/infopath/2007/PartnerControls">
          <TermName xmlns="http://schemas.microsoft.com/office/infopath/2007/PartnerControls">templates</TermName>
          <TermId xmlns="http://schemas.microsoft.com/office/infopath/2007/PartnerControls">859c2adb-d3a7-4016-846a-b00b5235c718</TermId>
        </TermInfo>
        <TermInfo xmlns="http://schemas.microsoft.com/office/infopath/2007/PartnerControls">
          <TermName xmlns="http://schemas.microsoft.com/office/infopath/2007/PartnerControls">presentation slides</TermName>
          <TermId xmlns="http://schemas.microsoft.com/office/infopath/2007/PartnerControls">3ba3fe7b-e0a0-4921-8b33-d25a05c69d10</TermId>
        </TermInfo>
        <TermInfo xmlns="http://schemas.microsoft.com/office/infopath/2007/PartnerControls">
          <TermName xmlns="http://schemas.microsoft.com/office/infopath/2007/PartnerControls">bills of materials</TermName>
          <TermId xmlns="http://schemas.microsoft.com/office/infopath/2007/PartnerControls">960d617b-5545-4c89-b5fd-e48098282398</TermId>
        </TermInfo>
      </Terms>
    </ItemTypeTaxHTField0>
    <BusinessArchitectureTaxHTField0 xmlns="4e240d41-6d38-4eac-9584-b3f543b50010">
      <Terms xmlns="http://schemas.microsoft.com/office/infopath/2007/PartnerControls"/>
    </BusinessArchitectureTaxHTField0>
    <GroupsTaxHTField0 xmlns="4e240d41-6d38-4eac-9584-b3f543b50010">
      <Terms xmlns="http://schemas.microsoft.com/office/infopath/2007/PartnerControls"/>
    </GroupsTaxHTField0>
    <TaxCatchAll xmlns="230e9df3-be65-4c73-a93b-d1236ebd677e">
      <Value>10947</Value>
      <Value>21</Value>
      <Value>10747</Value>
      <Value>10070</Value>
      <Value>10271</Value>
      <Value>10178</Value>
      <Value>10425</Value>
      <Value>10056</Value>
      <Value>17554</Value>
    </TaxCatchAll>
    <RolesTaxHTField0 xmlns="4e240d41-6d38-4eac-9584-b3f543b50010">
      <Terms xmlns="http://schemas.microsoft.com/office/infopath/2007/PartnerControls"/>
    </RolesTaxHTField0>
    <CoOwner xmlns="4e240d41-6d38-4eac-9584-b3f543b50010">
      <UserInfo>
        <DisplayName>REDMOND\kweadock</DisplayName>
        <AccountId>14722</AccountId>
        <AccountType/>
      </UserInfo>
      <UserInfo>
        <DisplayName>REDMOND\v-rowatc</DisplayName>
        <AccountId>56907</AccountId>
        <AccountType/>
      </UserInfo>
      <UserInfo>
        <DisplayName>REDMOND\v-dacrab</DisplayName>
        <AccountId>90724</AccountId>
        <AccountType/>
      </UserInfo>
      <UserInfo>
        <DisplayName>REDMOND\v-gailj</DisplayName>
        <AccountId>17290</AccountId>
        <AccountType/>
      </UserInfo>
      <UserInfo>
        <DisplayName>NORTHAMERICA\v-jhass</DisplayName>
        <AccountId>5206</AccountId>
        <AccountType/>
      </UserInfo>
    </CoOwner>
    <PartnersTaxHTField0 xmlns="4e240d41-6d38-4eac-9584-b3f543b50010">
      <Terms xmlns="http://schemas.microsoft.com/office/infopath/2007/PartnerControls"/>
    </PartnersTaxHTField0>
    <CompetitorsTaxHTField0 xmlns="4e240d41-6d38-4eac-9584-b3f543b50010">
      <Terms xmlns="http://schemas.microsoft.com/office/infopath/2007/PartnerControls"/>
    </CompetitorsTaxHTField0>
    <SMSGDomainTaxHTField0 xmlns="4e240d41-6d38-4eac-9584-b3f543b50010">
      <Terms xmlns="http://schemas.microsoft.com/office/infopath/2007/PartnerControls">
        <TermInfo xmlns="http://schemas.microsoft.com/office/infopath/2007/PartnerControls">
          <TermName xmlns="http://schemas.microsoft.com/office/infopath/2007/PartnerControls">Enterprise and Partner Group</TermName>
          <TermId xmlns="http://schemas.microsoft.com/office/infopath/2007/PartnerControls">b6e10940-8c6c-40cf-9dc4-c224c7da837a</TermId>
        </TermInfo>
      </Terms>
    </SMSGDomainTaxHTField0>
    <TaxKeywordTaxHTField xmlns="230e9df3-be65-4c73-a93b-d1236ebd677e">
      <Terms xmlns="http://schemas.microsoft.com/office/infopath/2007/PartnerControls"/>
    </TaxKeywordTaxHTField>
    <_dlc_DocId xmlns="230e9df3-be65-4c73-a93b-d1236ebd677e">KC00-15-169834</_dlc_DocId>
    <_dlc_DocIdUrl xmlns="230e9df3-be65-4c73-a93b-d1236ebd677e">
      <Url>http://infopedia/docstore/_layouts/DocIdRedir.aspx?ID=KC00-15-169834</Url>
      <Description>KC00-15-169834</Description>
    </_dlc_DocIdUrl>
    <AverageRating xmlns="http://schemas.microsoft.com/sharepoint/v3" xsi:nil="true"/>
    <TagTemplate xmlns="4e240d41-6d38-4eac-9584-b3f543b50010" xsi:nil="true"/>
    <h1e7aaa5788c480c922636922fec8914 xmlns="4e240d41-6d38-4eac-9584-b3f543b50010">
      <Terms xmlns="http://schemas.microsoft.com/office/infopath/2007/PartnerControls"/>
    </h1e7aaa5788c480c922636922fec8914>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D6D0116F-7EE2-4BBA-B5EB-8B5DC4ADE7C9}">
  <ds:schemaRefs>
    <ds:schemaRef ds:uri="http://schemas.microsoft.com/sharepoint/events"/>
  </ds:schemaRefs>
</ds:datastoreItem>
</file>

<file path=customXml/itemProps3.xml><?xml version="1.0" encoding="utf-8"?>
<ds:datastoreItem xmlns:ds="http://schemas.openxmlformats.org/officeDocument/2006/customXml" ds:itemID="{5EE0A118-8269-4486-B739-AE20E2B1E4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4e240d41-6d38-4eac-9584-b3f543b50010"/>
    <ds:schemaRef ds:uri="http://schemas.microsoft.com/sharepoint/v4"/>
    <ds:schemaRef ds:uri="7b813d5f-7206-4d46-95a5-a58185f478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28211980-20F1-4773-992A-FC15A988F0B6}">
  <ds:schemaRefs>
    <ds:schemaRef ds:uri="Microsoft.SharePoint.Taxonomy.ContentTypeSync"/>
  </ds:schemaRefs>
</ds:datastoreItem>
</file>

<file path=customXml/itemProps5.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 ds:uri="7b813d5f-7206-4d46-95a5-a58185f478af"/>
    <ds:schemaRef ds:uri="http://schemas.microsoft.com/sharepoint/v4"/>
    <ds:schemaRef ds:uri="http://purl.org/dc/dcmitype/"/>
    <ds:schemaRef ds:uri="4e240d41-6d38-4eac-9584-b3f543b50010"/>
    <ds:schemaRef ds:uri="230e9df3-be65-4c73-a93b-d1236ebd677e"/>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Metro Template Light 16x9</Template>
  <TotalTime>16428</TotalTime>
  <Words>4993</Words>
  <Application>Microsoft Office PowerPoint</Application>
  <PresentationFormat>Custom</PresentationFormat>
  <Paragraphs>1040</Paragraphs>
  <Slides>63</Slides>
  <Notes>10</Notes>
  <HiddenSlides>0</HiddenSlides>
  <MMClips>0</MMClips>
  <ScaleCrop>false</ScaleCrop>
  <HeadingPairs>
    <vt:vector size="4" baseType="variant">
      <vt:variant>
        <vt:lpstr>Theme</vt:lpstr>
      </vt:variant>
      <vt:variant>
        <vt:i4>3</vt:i4>
      </vt:variant>
      <vt:variant>
        <vt:lpstr>Slide Titles</vt:lpstr>
      </vt:variant>
      <vt:variant>
        <vt:i4>63</vt:i4>
      </vt:variant>
    </vt:vector>
  </HeadingPairs>
  <TitlesOfParts>
    <vt:vector size="66" baseType="lpstr">
      <vt:lpstr>Microsoft Dynamics Presentation Title Slide - No People</vt:lpstr>
      <vt:lpstr>Microsoft Dynamics Blank Colors</vt:lpstr>
      <vt:lpstr>Microsoft Rear Bumper</vt:lpstr>
      <vt:lpstr>PowerPoint Presentation</vt:lpstr>
      <vt:lpstr>About us</vt:lpstr>
      <vt:lpstr>CEM – Microsoft Dynamics Awards</vt:lpstr>
      <vt:lpstr>Offices</vt:lpstr>
      <vt:lpstr>PowerPoint Presentation</vt:lpstr>
      <vt:lpstr>CEM Team</vt:lpstr>
      <vt:lpstr>CEM AX HCM</vt:lpstr>
      <vt:lpstr>PowerPoint Presentation</vt:lpstr>
      <vt:lpstr>Conceptual Framework – HCM  </vt:lpstr>
      <vt:lpstr>End-to-End Value Chain – HCM (In clockwise direction) </vt:lpstr>
      <vt:lpstr>Need – HCM </vt:lpstr>
      <vt:lpstr>Modules – CEM AX HCM </vt:lpstr>
      <vt:lpstr>HR Management</vt:lpstr>
      <vt:lpstr>Recruitment Management</vt:lpstr>
      <vt:lpstr>Recruitment Management</vt:lpstr>
      <vt:lpstr>Features</vt:lpstr>
      <vt:lpstr>Recruitment Dashboard</vt:lpstr>
      <vt:lpstr>Recruitment Report</vt:lpstr>
      <vt:lpstr>Organizational Development </vt:lpstr>
      <vt:lpstr>Manpower Planning/Budgeting </vt:lpstr>
      <vt:lpstr>Manpower Planning/Budgeting </vt:lpstr>
      <vt:lpstr>Manpower Planning/Budgeting Dashboard </vt:lpstr>
      <vt:lpstr>Career Planning &amp; Development</vt:lpstr>
      <vt:lpstr>Performance Management </vt:lpstr>
      <vt:lpstr>Performance Management</vt:lpstr>
      <vt:lpstr>Talent Management </vt:lpstr>
      <vt:lpstr>Features – Talent Management</vt:lpstr>
      <vt:lpstr>Compensation</vt:lpstr>
      <vt:lpstr>Course Management</vt:lpstr>
      <vt:lpstr>Succession Planning</vt:lpstr>
      <vt:lpstr>Succession Planning</vt:lpstr>
      <vt:lpstr>Features – Succession Planning</vt:lpstr>
      <vt:lpstr>Transfer/Promotion</vt:lpstr>
      <vt:lpstr>Employee Recognition</vt:lpstr>
      <vt:lpstr>Training Management</vt:lpstr>
      <vt:lpstr>Training Management</vt:lpstr>
      <vt:lpstr>Features – Training Management</vt:lpstr>
      <vt:lpstr>Training Report</vt:lpstr>
      <vt:lpstr>Role Specific Dashboard Reports </vt:lpstr>
      <vt:lpstr>Features – Role Specific Dashboard Reports</vt:lpstr>
      <vt:lpstr>CfMD – CEM AX Payroll </vt:lpstr>
      <vt:lpstr>Modules – CEM AX Payroll</vt:lpstr>
      <vt:lpstr>Process flow - Payroll</vt:lpstr>
      <vt:lpstr>Leave Management</vt:lpstr>
      <vt:lpstr>Time Management</vt:lpstr>
      <vt:lpstr>Social Security Management</vt:lpstr>
      <vt:lpstr>Claims Management</vt:lpstr>
      <vt:lpstr>Medical/Health/Life Insurance Management</vt:lpstr>
      <vt:lpstr>Loan Management</vt:lpstr>
      <vt:lpstr>Employee Relations Management</vt:lpstr>
      <vt:lpstr>Employee Separation</vt:lpstr>
      <vt:lpstr>Employee Relation Report</vt:lpstr>
      <vt:lpstr> Benefits – CEM AX Payroll</vt:lpstr>
      <vt:lpstr>Dashboard – Payroll </vt:lpstr>
      <vt:lpstr>Payroll Report</vt:lpstr>
      <vt:lpstr>Enterprise Self-Service Portal Management </vt:lpstr>
      <vt:lpstr>Enterprise Self-Service Portal</vt:lpstr>
      <vt:lpstr>Enterprise Self-Service Portal</vt:lpstr>
      <vt:lpstr>Features – Enterprise Self-service Portal</vt:lpstr>
      <vt:lpstr>Dashboard – Enterprise Self-service Portal</vt:lpstr>
      <vt:lpstr>PowerPoint Presentation</vt:lpstr>
      <vt:lpstr>PowerPoint Presentation</vt:lpstr>
      <vt:lpstr>PowerPoint Presentation</vt:lpstr>
    </vt:vector>
  </TitlesOfParts>
  <Manager>&lt;Content Manager Name Here&gt;</Manager>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Business PowerPoint Template Umbrella Execution Package_16_9</dc:title>
  <dc:subject>&lt;Event Name Here&gt;</dc:subject>
  <dc:creator>richb</dc:creator>
  <dc:description>Template: Saku Uchikawa, Microsoft Corporation
Formatting:
Event Date: 
Event Location: 
Audience Type: Internal</dc:description>
  <cp:lastModifiedBy>Deepa</cp:lastModifiedBy>
  <cp:revision>693</cp:revision>
  <cp:lastPrinted>2012-09-24T17:43:59Z</cp:lastPrinted>
  <dcterms:created xsi:type="dcterms:W3CDTF">2012-04-10T19:00:12Z</dcterms:created>
  <dcterms:modified xsi:type="dcterms:W3CDTF">2014-02-26T10:52:46Z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0x010100FF1FAB0DEDE9AF4ABA57B67AF4A9F3210200596A0E07C3E77448942F9A5D1E81E582</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TaxKeyword">
    <vt:lpwstr/>
  </property>
  <property fmtid="{D5CDD505-2E9C-101B-9397-08002B2CF9AE}" pid="7" name="Audiences">
    <vt:lpwstr/>
  </property>
  <property fmtid="{D5CDD505-2E9C-101B-9397-08002B2CF9AE}" pid="8" name="Capabilities">
    <vt:lpwstr/>
  </property>
  <property fmtid="{D5CDD505-2E9C-101B-9397-08002B2CF9AE}" pid="9" name="Region">
    <vt:lpwstr/>
  </property>
  <property fmtid="{D5CDD505-2E9C-101B-9397-08002B2CF9AE}" pid="10" name="Segments">
    <vt:lpwstr/>
  </property>
  <property fmtid="{D5CDD505-2E9C-101B-9397-08002B2CF9AE}" pid="11" name="Confidentiality">
    <vt:lpwstr>21;#Microsoft confidential|461efa83-0283-486a-a8d5-943328f3693f</vt:lpwstr>
  </property>
  <property fmtid="{D5CDD505-2E9C-101B-9397-08002B2CF9AE}" pid="12" name="ActivitiesAndPrograms">
    <vt:lpwstr>17554;#Dynamic Business Campaign|fc99f730-fc61-4e26-bd45-91b9bf8060ec;#10747;#enterprise campaign in a box|39675275-15e7-44be-8b31-69c9953e6a39</vt:lpwstr>
  </property>
  <property fmtid="{D5CDD505-2E9C-101B-9397-08002B2CF9AE}" pid="13" name="Partners">
    <vt:lpwstr/>
  </property>
  <property fmtid="{D5CDD505-2E9C-101B-9397-08002B2CF9AE}" pid="14" name="Groups">
    <vt:lpwstr/>
  </property>
  <property fmtid="{D5CDD505-2E9C-101B-9397-08002B2CF9AE}" pid="15" name="Topics">
    <vt:lpwstr/>
  </property>
  <property fmtid="{D5CDD505-2E9C-101B-9397-08002B2CF9AE}" pid="16" name="Industries">
    <vt:lpwstr/>
  </property>
  <property fmtid="{D5CDD505-2E9C-101B-9397-08002B2CF9AE}" pid="17" name="Roles">
    <vt:lpwstr/>
  </property>
  <property fmtid="{D5CDD505-2E9C-101B-9397-08002B2CF9AE}" pid="18" name="SMSGDomain">
    <vt:lpwstr>10947;#Enterprise and Partner Group|b6e10940-8c6c-40cf-9dc4-c224c7da837a</vt:lpwstr>
  </property>
  <property fmtid="{D5CDD505-2E9C-101B-9397-08002B2CF9AE}" pid="19" name="Competitors">
    <vt:lpwstr/>
  </property>
  <property fmtid="{D5CDD505-2E9C-101B-9397-08002B2CF9AE}" pid="20" name="BusinessArchitecture">
    <vt:lpwstr/>
  </property>
  <property fmtid="{D5CDD505-2E9C-101B-9397-08002B2CF9AE}" pid="21" name="Products">
    <vt:lpwstr/>
  </property>
  <property fmtid="{D5CDD505-2E9C-101B-9397-08002B2CF9AE}" pid="22" name="_dlc_policyId">
    <vt:lpwstr/>
  </property>
  <property fmtid="{D5CDD505-2E9C-101B-9397-08002B2CF9AE}" pid="23" name="ItemRetentionFormula">
    <vt:lpwstr/>
  </property>
  <property fmtid="{D5CDD505-2E9C-101B-9397-08002B2CF9AE}" pid="24" name="ItemType">
    <vt:lpwstr>10178;#playbooks|f2fe2f8b-6d76-4d77-ab51-69c76130bda5;#10425;#templates|859c2adb-d3a7-4016-846a-b00b5235c718;#10070;#presentation slides|3ba3fe7b-e0a0-4921-8b33-d25a05c69d10;#10271;#bills of materials|960d617b-5545-4c89-b5fd-e48098282398</vt:lpwstr>
  </property>
  <property fmtid="{D5CDD505-2E9C-101B-9397-08002B2CF9AE}" pid="25" name="LastUpdatedByBatchTagging">
    <vt:bool>false</vt:bool>
  </property>
  <property fmtid="{D5CDD505-2E9C-101B-9397-08002B2CF9AE}" pid="26" name="Languages">
    <vt:lpwstr>10056;#English|cb91f272-ce4d-4a7e-9bbf-78b58e3d188d</vt:lpwstr>
  </property>
  <property fmtid="{D5CDD505-2E9C-101B-9397-08002B2CF9AE}" pid="27" name="_dlc_DocIdItemGuid">
    <vt:lpwstr>cd091070-cf97-482f-b2cc-d04d29767eb6</vt:lpwstr>
  </property>
  <property fmtid="{D5CDD505-2E9C-101B-9397-08002B2CF9AE}" pid="28" name="WorkflowCreationPath">
    <vt:lpwstr>d3765c0c-e2b5-4307-934b-d5d862e93ab3,3;d3765c0c-e2b5-4307-934b-d5d862e93ab3,8;</vt:lpwstr>
  </property>
  <property fmtid="{D5CDD505-2E9C-101B-9397-08002B2CF9AE}" pid="29" name="SMSGTags">
    <vt:lpwstr/>
  </property>
  <property fmtid="{D5CDD505-2E9C-101B-9397-08002B2CF9AE}" pid="30" name="EnterpriseDomainTags">
    <vt:lpwstr/>
  </property>
  <property fmtid="{D5CDD505-2E9C-101B-9397-08002B2CF9AE}" pid="31" name="EnterpriseDomainTagsTaxHTField0">
    <vt:lpwstr/>
  </property>
  <property fmtid="{D5CDD505-2E9C-101B-9397-08002B2CF9AE}" pid="32" name="_docset_NoMedatataSyncRequired">
    <vt:lpwstr>False</vt:lpwstr>
  </property>
  <property fmtid="{D5CDD505-2E9C-101B-9397-08002B2CF9AE}" pid="33" name="SMSGTagsTaxHTField0">
    <vt:lpwstr/>
  </property>
</Properties>
</file>